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theme/themeOverride12.xml" ContentType="application/vnd.openxmlformats-officedocument.themeOverr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ustom.xml" ContentType="application/vnd.openxmlformats-officedocument.custom-properties+xml"/>
  <Override PartName="/ppt/theme/themeOverride17.xml" ContentType="application/vnd.openxmlformats-officedocument.themeOverride+xml"/>
  <Override PartName="/ppt/theme/themeOverride15.xml" ContentType="application/vnd.openxmlformats-officedocument.themeOverr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13.xml" ContentType="application/vnd.openxmlformats-officedocument.themeOverr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8.xml" ContentType="application/vnd.openxmlformats-officedocument.themeOverride+xml"/>
  <Default Extension="bin" ContentType="application/vnd.openxmlformats-officedocument.oleObject"/>
  <Override PartName="/ppt/theme/themeOverride11.xml" ContentType="application/vnd.openxmlformats-officedocument.themeOverr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theme/themeOverride18.xml" ContentType="application/vnd.openxmlformats-officedocument.themeOverride+xml"/>
  <Override PartName="/ppt/theme/themeOverride16.xml" ContentType="application/vnd.openxmlformats-officedocument.themeOverride+xml"/>
  <Override PartName="/ppt/slides/slide8.xml" ContentType="application/vnd.openxmlformats-officedocument.presentationml.slide+xml"/>
  <Override PartName="/ppt/theme/themeOverride9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Override10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25" r:id="rId2"/>
  </p:sldMasterIdLst>
  <p:sldIdLst>
    <p:sldId id="256" r:id="rId3"/>
    <p:sldId id="258" r:id="rId4"/>
    <p:sldId id="321" r:id="rId5"/>
    <p:sldId id="322" r:id="rId6"/>
    <p:sldId id="328" r:id="rId7"/>
    <p:sldId id="329" r:id="rId8"/>
    <p:sldId id="332" r:id="rId9"/>
    <p:sldId id="323" r:id="rId10"/>
    <p:sldId id="259" r:id="rId11"/>
    <p:sldId id="261" r:id="rId12"/>
    <p:sldId id="260" r:id="rId13"/>
    <p:sldId id="262" r:id="rId14"/>
    <p:sldId id="263" r:id="rId15"/>
    <p:sldId id="319" r:id="rId16"/>
    <p:sldId id="358" r:id="rId17"/>
    <p:sldId id="266" r:id="rId18"/>
    <p:sldId id="267" r:id="rId19"/>
    <p:sldId id="360" r:id="rId20"/>
    <p:sldId id="361" r:id="rId21"/>
    <p:sldId id="363" r:id="rId22"/>
    <p:sldId id="364" r:id="rId23"/>
    <p:sldId id="365" r:id="rId24"/>
    <p:sldId id="366" r:id="rId25"/>
    <p:sldId id="367" r:id="rId26"/>
    <p:sldId id="336" r:id="rId27"/>
    <p:sldId id="337" r:id="rId28"/>
    <p:sldId id="342" r:id="rId29"/>
    <p:sldId id="339" r:id="rId30"/>
    <p:sldId id="344" r:id="rId31"/>
    <p:sldId id="340" r:id="rId32"/>
    <p:sldId id="333" r:id="rId33"/>
    <p:sldId id="334" r:id="rId34"/>
    <p:sldId id="335" r:id="rId35"/>
    <p:sldId id="343" r:id="rId36"/>
    <p:sldId id="353" r:id="rId37"/>
    <p:sldId id="354" r:id="rId38"/>
    <p:sldId id="355" r:id="rId39"/>
    <p:sldId id="356" r:id="rId40"/>
    <p:sldId id="357" r:id="rId41"/>
    <p:sldId id="345" r:id="rId42"/>
    <p:sldId id="346" r:id="rId43"/>
    <p:sldId id="347" r:id="rId44"/>
    <p:sldId id="348" r:id="rId45"/>
    <p:sldId id="349" r:id="rId46"/>
    <p:sldId id="350" r:id="rId47"/>
    <p:sldId id="351" r:id="rId48"/>
    <p:sldId id="352" r:id="rId49"/>
    <p:sldId id="359" r:id="rId5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800000"/>
    <a:srgbClr val="FF9900"/>
    <a:srgbClr val="A50021"/>
    <a:srgbClr val="FF0000"/>
    <a:srgbClr val="6600CC"/>
    <a:srgbClr val="33CC33"/>
    <a:srgbClr val="660033"/>
    <a:srgbClr val="00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287" autoAdjust="0"/>
  </p:normalViewPr>
  <p:slideViewPr>
    <p:cSldViewPr>
      <p:cViewPr>
        <p:scale>
          <a:sx n="48" d="100"/>
          <a:sy n="48" d="100"/>
        </p:scale>
        <p:origin x="-3144" y="-14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68450" y="4454525"/>
            <a:ext cx="7573963" cy="952500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415088"/>
            <a:ext cx="9142413" cy="44132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auto">
          <a:xfrm>
            <a:off x="7573963" y="5902325"/>
            <a:ext cx="1570037" cy="955675"/>
          </a:xfrm>
          <a:custGeom>
            <a:avLst/>
            <a:gdLst/>
            <a:ahLst/>
            <a:cxnLst>
              <a:cxn ang="0">
                <a:pos x="243" y="0"/>
              </a:cxn>
              <a:cxn ang="0">
                <a:pos x="988" y="346"/>
              </a:cxn>
              <a:cxn ang="0">
                <a:pos x="953" y="600"/>
              </a:cxn>
              <a:cxn ang="0">
                <a:pos x="0" y="601"/>
              </a:cxn>
              <a:cxn ang="0">
                <a:pos x="243" y="0"/>
              </a:cxn>
            </a:cxnLst>
            <a:rect l="0" t="0" r="r" b="b"/>
            <a:pathLst>
              <a:path w="989" h="602">
                <a:moveTo>
                  <a:pt x="243" y="0"/>
                </a:moveTo>
                <a:lnTo>
                  <a:pt x="988" y="346"/>
                </a:lnTo>
                <a:lnTo>
                  <a:pt x="953" y="600"/>
                </a:lnTo>
                <a:lnTo>
                  <a:pt x="0" y="601"/>
                </a:lnTo>
                <a:lnTo>
                  <a:pt x="243" y="0"/>
                </a:lnTo>
              </a:path>
            </a:pathLst>
          </a:custGeom>
          <a:solidFill>
            <a:schemeClr val="tx1">
              <a:alpha val="50000"/>
            </a:scheme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>
            <a:off x="7575550" y="6176963"/>
            <a:ext cx="1568450" cy="681037"/>
          </a:xfrm>
          <a:custGeom>
            <a:avLst/>
            <a:gdLst/>
            <a:ahLst/>
            <a:cxnLst>
              <a:cxn ang="0">
                <a:pos x="0" y="428"/>
              </a:cxn>
              <a:cxn ang="0">
                <a:pos x="427" y="0"/>
              </a:cxn>
              <a:cxn ang="0">
                <a:pos x="987" y="219"/>
              </a:cxn>
              <a:cxn ang="0">
                <a:pos x="987" y="428"/>
              </a:cxn>
              <a:cxn ang="0">
                <a:pos x="0" y="428"/>
              </a:cxn>
            </a:cxnLst>
            <a:rect l="0" t="0" r="r" b="b"/>
            <a:pathLst>
              <a:path w="988" h="429">
                <a:moveTo>
                  <a:pt x="0" y="428"/>
                </a:moveTo>
                <a:lnTo>
                  <a:pt x="427" y="0"/>
                </a:lnTo>
                <a:lnTo>
                  <a:pt x="987" y="219"/>
                </a:lnTo>
                <a:lnTo>
                  <a:pt x="987" y="428"/>
                </a:lnTo>
                <a:lnTo>
                  <a:pt x="0" y="428"/>
                </a:lnTo>
              </a:path>
            </a:pathLst>
          </a:custGeom>
          <a:solidFill>
            <a:schemeClr val="folHlink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2413" cy="12954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0" y="0"/>
            <a:ext cx="2211388" cy="685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92" y="240"/>
              </a:cxn>
              <a:cxn ang="0">
                <a:pos x="288" y="4319"/>
              </a:cxn>
              <a:cxn ang="0">
                <a:pos x="0" y="4319"/>
              </a:cxn>
              <a:cxn ang="0">
                <a:pos x="0" y="0"/>
              </a:cxn>
            </a:cxnLst>
            <a:rect l="0" t="0" r="r" b="b"/>
            <a:pathLst>
              <a:path w="1393" h="4320">
                <a:moveTo>
                  <a:pt x="0" y="0"/>
                </a:moveTo>
                <a:lnTo>
                  <a:pt x="1392" y="240"/>
                </a:lnTo>
                <a:lnTo>
                  <a:pt x="288" y="4319"/>
                </a:lnTo>
                <a:lnTo>
                  <a:pt x="0" y="4319"/>
                </a:lnTo>
                <a:lnTo>
                  <a:pt x="0" y="0"/>
                </a:lnTo>
              </a:path>
            </a:pathLst>
          </a:custGeom>
          <a:solidFill>
            <a:schemeClr val="tx1">
              <a:alpha val="50000"/>
            </a:scheme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3175" y="-15875"/>
            <a:ext cx="1522413" cy="6873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58" y="346"/>
              </a:cxn>
              <a:cxn ang="0">
                <a:pos x="286" y="4329"/>
              </a:cxn>
              <a:cxn ang="0">
                <a:pos x="0" y="4329"/>
              </a:cxn>
              <a:cxn ang="0">
                <a:pos x="0" y="0"/>
              </a:cxn>
            </a:cxnLst>
            <a:rect l="0" t="0" r="r" b="b"/>
            <a:pathLst>
              <a:path w="959" h="4330">
                <a:moveTo>
                  <a:pt x="0" y="0"/>
                </a:moveTo>
                <a:lnTo>
                  <a:pt x="958" y="346"/>
                </a:lnTo>
                <a:lnTo>
                  <a:pt x="286" y="4329"/>
                </a:lnTo>
                <a:lnTo>
                  <a:pt x="0" y="4329"/>
                </a:lnTo>
                <a:lnTo>
                  <a:pt x="0" y="0"/>
                </a:lnTo>
              </a:path>
            </a:pathLst>
          </a:custGeom>
          <a:solidFill>
            <a:schemeClr val="folHlink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600200" y="4495800"/>
            <a:ext cx="6781800" cy="9144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 anchor="ctr"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772400" y="6415088"/>
            <a:ext cx="1371600" cy="4238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72E79-7896-4693-8785-15B342FB9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11363-D343-40F7-830B-64098765FB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69163" y="0"/>
            <a:ext cx="1716087" cy="60785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17725" y="0"/>
            <a:ext cx="4999038" cy="60785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AA099-9891-47CA-8BAB-C95EB5BC99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7725" y="0"/>
            <a:ext cx="6867525" cy="106521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2209800" y="1927225"/>
            <a:ext cx="6775450" cy="415131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0181F-123D-4CF1-B0F4-3403CB9B79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6272E79-7896-4693-8785-15B342FB97D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3D61449-39E6-4870-A862-0FDC430CD4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446EA4D-C95B-451B-A1DB-6C8B3A992EE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E3B311DF-A0DD-4545-964E-16B1AB43601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0F983274-2AF8-40C0-8939-4C1A7DA624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F291ADD-4A24-4A42-AB12-6057BB2F12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959E834-0C9F-4219-99BA-ACA21739C8B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61449-39E6-4870-A862-0FDC430CD4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5FB87BA-AE2E-4809-BB2D-71E04E0B72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9BE63EEE-FAFA-4B81-A17F-F3E6FB0C1DE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D11363-D343-40F7-830B-64098765FB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B26AA099-9891-47CA-8BAB-C95EB5BC99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6EA4D-C95B-451B-A1DB-6C8B3A992E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09800" y="1927225"/>
            <a:ext cx="3311525" cy="4151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73725" y="1927225"/>
            <a:ext cx="3311525" cy="4151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311DF-A0DD-4545-964E-16B1AB4360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83274-2AF8-40C0-8939-4C1A7DA62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91ADD-4A24-4A42-AB12-6057BB2F12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9E834-0C9F-4219-99BA-ACA21739C8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B87BA-AE2E-4809-BB2D-71E04E0B72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63EEE-FAFA-4B81-A17F-F3E6FB0C1D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6415088"/>
            <a:ext cx="9142413" cy="44132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6147" name="Freeform 3"/>
          <p:cNvSpPr>
            <a:spLocks/>
          </p:cNvSpPr>
          <p:nvPr/>
        </p:nvSpPr>
        <p:spPr bwMode="auto">
          <a:xfrm>
            <a:off x="7573963" y="5902325"/>
            <a:ext cx="1570037" cy="955675"/>
          </a:xfrm>
          <a:custGeom>
            <a:avLst/>
            <a:gdLst/>
            <a:ahLst/>
            <a:cxnLst>
              <a:cxn ang="0">
                <a:pos x="243" y="0"/>
              </a:cxn>
              <a:cxn ang="0">
                <a:pos x="988" y="346"/>
              </a:cxn>
              <a:cxn ang="0">
                <a:pos x="953" y="600"/>
              </a:cxn>
              <a:cxn ang="0">
                <a:pos x="0" y="601"/>
              </a:cxn>
              <a:cxn ang="0">
                <a:pos x="243" y="0"/>
              </a:cxn>
            </a:cxnLst>
            <a:rect l="0" t="0" r="r" b="b"/>
            <a:pathLst>
              <a:path w="989" h="602">
                <a:moveTo>
                  <a:pt x="243" y="0"/>
                </a:moveTo>
                <a:lnTo>
                  <a:pt x="988" y="346"/>
                </a:lnTo>
                <a:lnTo>
                  <a:pt x="953" y="600"/>
                </a:lnTo>
                <a:lnTo>
                  <a:pt x="0" y="601"/>
                </a:lnTo>
                <a:lnTo>
                  <a:pt x="243" y="0"/>
                </a:lnTo>
              </a:path>
            </a:pathLst>
          </a:custGeom>
          <a:solidFill>
            <a:schemeClr val="tx1">
              <a:alpha val="50000"/>
            </a:scheme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148" name="Freeform 4"/>
          <p:cNvSpPr>
            <a:spLocks/>
          </p:cNvSpPr>
          <p:nvPr/>
        </p:nvSpPr>
        <p:spPr bwMode="auto">
          <a:xfrm>
            <a:off x="7575550" y="6176963"/>
            <a:ext cx="1568450" cy="681037"/>
          </a:xfrm>
          <a:custGeom>
            <a:avLst/>
            <a:gdLst/>
            <a:ahLst/>
            <a:cxnLst>
              <a:cxn ang="0">
                <a:pos x="0" y="428"/>
              </a:cxn>
              <a:cxn ang="0">
                <a:pos x="427" y="0"/>
              </a:cxn>
              <a:cxn ang="0">
                <a:pos x="987" y="219"/>
              </a:cxn>
              <a:cxn ang="0">
                <a:pos x="987" y="428"/>
              </a:cxn>
              <a:cxn ang="0">
                <a:pos x="0" y="428"/>
              </a:cxn>
            </a:cxnLst>
            <a:rect l="0" t="0" r="r" b="b"/>
            <a:pathLst>
              <a:path w="988" h="429">
                <a:moveTo>
                  <a:pt x="0" y="428"/>
                </a:moveTo>
                <a:lnTo>
                  <a:pt x="427" y="0"/>
                </a:lnTo>
                <a:lnTo>
                  <a:pt x="987" y="219"/>
                </a:lnTo>
                <a:lnTo>
                  <a:pt x="987" y="428"/>
                </a:lnTo>
                <a:lnTo>
                  <a:pt x="0" y="428"/>
                </a:lnTo>
              </a:path>
            </a:pathLst>
          </a:custGeom>
          <a:solidFill>
            <a:schemeClr val="folHlink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2413" cy="12954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6150" name="Freeform 6"/>
          <p:cNvSpPr>
            <a:spLocks/>
          </p:cNvSpPr>
          <p:nvPr/>
        </p:nvSpPr>
        <p:spPr bwMode="auto">
          <a:xfrm>
            <a:off x="0" y="0"/>
            <a:ext cx="2211388" cy="685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92" y="240"/>
              </a:cxn>
              <a:cxn ang="0">
                <a:pos x="288" y="4319"/>
              </a:cxn>
              <a:cxn ang="0">
                <a:pos x="0" y="4319"/>
              </a:cxn>
              <a:cxn ang="0">
                <a:pos x="0" y="0"/>
              </a:cxn>
            </a:cxnLst>
            <a:rect l="0" t="0" r="r" b="b"/>
            <a:pathLst>
              <a:path w="1393" h="4320">
                <a:moveTo>
                  <a:pt x="0" y="0"/>
                </a:moveTo>
                <a:lnTo>
                  <a:pt x="1392" y="240"/>
                </a:lnTo>
                <a:lnTo>
                  <a:pt x="288" y="4319"/>
                </a:lnTo>
                <a:lnTo>
                  <a:pt x="0" y="4319"/>
                </a:lnTo>
                <a:lnTo>
                  <a:pt x="0" y="0"/>
                </a:lnTo>
              </a:path>
            </a:pathLst>
          </a:custGeom>
          <a:solidFill>
            <a:schemeClr val="tx1">
              <a:alpha val="50000"/>
            </a:scheme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9438" y="6415088"/>
            <a:ext cx="15938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27263" y="6415088"/>
            <a:ext cx="5091112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117725" y="0"/>
            <a:ext cx="6867525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54" name="Freeform 10"/>
          <p:cNvSpPr>
            <a:spLocks/>
          </p:cNvSpPr>
          <p:nvPr/>
        </p:nvSpPr>
        <p:spPr bwMode="auto">
          <a:xfrm>
            <a:off x="0" y="-15875"/>
            <a:ext cx="1522413" cy="6873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58" y="346"/>
              </a:cxn>
              <a:cxn ang="0">
                <a:pos x="286" y="4329"/>
              </a:cxn>
              <a:cxn ang="0">
                <a:pos x="0" y="4329"/>
              </a:cxn>
              <a:cxn ang="0">
                <a:pos x="0" y="0"/>
              </a:cxn>
            </a:cxnLst>
            <a:rect l="0" t="0" r="r" b="b"/>
            <a:pathLst>
              <a:path w="959" h="4330">
                <a:moveTo>
                  <a:pt x="0" y="0"/>
                </a:moveTo>
                <a:lnTo>
                  <a:pt x="958" y="346"/>
                </a:lnTo>
                <a:lnTo>
                  <a:pt x="286" y="4329"/>
                </a:lnTo>
                <a:lnTo>
                  <a:pt x="0" y="4329"/>
                </a:lnTo>
                <a:lnTo>
                  <a:pt x="0" y="0"/>
                </a:lnTo>
              </a:path>
            </a:pathLst>
          </a:custGeom>
          <a:solidFill>
            <a:schemeClr val="folHlink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09800" y="1927225"/>
            <a:ext cx="6775450" cy="415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3213" y="6415088"/>
            <a:ext cx="969962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>
              <a:defRPr/>
            </a:pPr>
            <a:fld id="{F807ACA1-5C49-4CA5-9F56-2474863D03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itchFamily="2" charset="2"/>
        <a:buChar char="u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807ACA1-5C49-4CA5-9F56-2474863D03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mlDrawing" Target="../drawings/vmlDrawing3.vml"/><Relationship Id="rId1" Type="http://schemas.openxmlformats.org/officeDocument/2006/relationships/themeOverride" Target="../theme/themeOverride17.xml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jpe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2590800"/>
            <a:ext cx="7696200" cy="2970213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000066"/>
                </a:solidFill>
                <a:latin typeface="Arial Black" pitchFamily="34" charset="0"/>
              </a:rPr>
              <a:t>Тема </a:t>
            </a:r>
            <a:r>
              <a:rPr lang="ru-RU" sz="4000" b="1" dirty="0" smtClean="0">
                <a:solidFill>
                  <a:srgbClr val="000066"/>
                </a:solidFill>
                <a:latin typeface="Arial Black" pitchFamily="34" charset="0"/>
              </a:rPr>
              <a:t>10. </a:t>
            </a:r>
            <a:r>
              <a:rPr lang="ru-RU" sz="4000" b="1" dirty="0" smtClean="0">
                <a:solidFill>
                  <a:srgbClr val="000066"/>
                </a:solidFill>
                <a:latin typeface="Arial Black" pitchFamily="34" charset="0"/>
              </a:rPr>
              <a:t>Рынок научно-технической продукции</a:t>
            </a:r>
          </a:p>
        </p:txBody>
      </p:sp>
      <p:pic>
        <p:nvPicPr>
          <p:cNvPr id="4099" name="Picture 4" descr="innovaci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914400"/>
            <a:ext cx="3810000" cy="290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Формы научно-технического обмена, их характеристика</a:t>
            </a:r>
            <a:r>
              <a:rPr lang="ru-RU" sz="280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927225"/>
            <a:ext cx="7385050" cy="4151313"/>
          </a:xfrm>
        </p:spPr>
        <p:txBody>
          <a:bodyPr/>
          <a:lstStyle/>
          <a:p>
            <a:pPr marL="92075" indent="623888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 smtClean="0">
                <a:latin typeface="Arial" charset="0"/>
              </a:rPr>
              <a:t>Научно-технический обмен (</a:t>
            </a:r>
            <a:r>
              <a:rPr lang="ru-RU" sz="2000" b="1" dirty="0" err="1" smtClean="0">
                <a:latin typeface="Arial" charset="0"/>
              </a:rPr>
              <a:t>трансфер</a:t>
            </a:r>
            <a:r>
              <a:rPr lang="ru-RU" sz="2000" b="1" dirty="0" smtClean="0">
                <a:latin typeface="Arial" charset="0"/>
              </a:rPr>
              <a:t> технологий) в настоящее время реализуется: </a:t>
            </a:r>
          </a:p>
          <a:p>
            <a:pPr marL="92075" indent="623888">
              <a:lnSpc>
                <a:spcPct val="80000"/>
              </a:lnSpc>
            </a:pPr>
            <a:r>
              <a:rPr lang="ru-RU" sz="2000" b="1" dirty="0" smtClean="0">
                <a:latin typeface="Arial" charset="0"/>
              </a:rPr>
              <a:t>в различных формах (на коммерческой и некоммерческой основе);</a:t>
            </a:r>
          </a:p>
          <a:p>
            <a:pPr marL="92075" indent="623888">
              <a:lnSpc>
                <a:spcPct val="80000"/>
              </a:lnSpc>
            </a:pPr>
            <a:r>
              <a:rPr lang="ru-RU" sz="2000" b="1" dirty="0" smtClean="0">
                <a:latin typeface="Arial" charset="0"/>
              </a:rPr>
              <a:t>по разным направлениям - вертикальной, соответствующей стадиям «исследование – производство» и горизонтальной – передача информации из одной научной области в другую.</a:t>
            </a:r>
          </a:p>
          <a:p>
            <a:pPr marL="92075" indent="623888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000" b="1" dirty="0" smtClean="0">
              <a:latin typeface="Arial" charset="0"/>
            </a:endParaRPr>
          </a:p>
          <a:p>
            <a:pPr marL="92075" indent="623888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 smtClean="0">
                <a:latin typeface="Arial" charset="0"/>
              </a:rPr>
              <a:t>Обмен научно-техническими знаниями в области фундаментальных и прикладных открытий осуществляется:</a:t>
            </a:r>
          </a:p>
          <a:p>
            <a:pPr marL="92075" indent="623888" eaLnBrk="1" hangingPunct="1">
              <a:lnSpc>
                <a:spcPct val="80000"/>
              </a:lnSpc>
            </a:pPr>
            <a:r>
              <a:rPr lang="ru-RU" sz="2000" b="1" dirty="0" smtClean="0">
                <a:latin typeface="Arial" charset="0"/>
              </a:rPr>
              <a:t>на некоммерческой основе;</a:t>
            </a:r>
          </a:p>
          <a:p>
            <a:pPr marL="92075" indent="623888" eaLnBrk="1" hangingPunct="1">
              <a:lnSpc>
                <a:spcPct val="80000"/>
              </a:lnSpc>
            </a:pPr>
            <a:r>
              <a:rPr lang="ru-RU" sz="2000" b="1" dirty="0" smtClean="0">
                <a:latin typeface="Arial" charset="0"/>
              </a:rPr>
              <a:t>на коммерческой основе.</a:t>
            </a:r>
          </a:p>
        </p:txBody>
      </p:sp>
      <p:pic>
        <p:nvPicPr>
          <p:cNvPr id="15364" name="Picture 8" descr="imag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33400"/>
            <a:ext cx="1223963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52400"/>
            <a:ext cx="6867525" cy="990600"/>
          </a:xfrm>
        </p:spPr>
        <p:txBody>
          <a:bodyPr/>
          <a:lstStyle/>
          <a:p>
            <a:pPr eaLnBrk="1" hangingPunct="1"/>
            <a:r>
              <a:rPr lang="ru-RU" sz="2800" smtClean="0">
                <a:solidFill>
                  <a:srgbClr val="000066"/>
                </a:solidFill>
                <a:latin typeface="Arial Black" pitchFamily="34" charset="0"/>
              </a:rPr>
              <a:t>Научно-технический обмен</a:t>
            </a:r>
            <a:br>
              <a:rPr lang="ru-RU" sz="2800" smtClean="0">
                <a:solidFill>
                  <a:srgbClr val="000066"/>
                </a:solidFill>
                <a:latin typeface="Arial Black" pitchFamily="34" charset="0"/>
              </a:rPr>
            </a:br>
            <a:r>
              <a:rPr lang="ru-RU" sz="2800" i="1" smtClean="0">
                <a:solidFill>
                  <a:srgbClr val="800000"/>
                </a:solidFill>
                <a:latin typeface="Arial Black" pitchFamily="34" charset="0"/>
              </a:rPr>
              <a:t>на некоммерческой основе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676400"/>
            <a:ext cx="7766050" cy="4876800"/>
          </a:xfrm>
        </p:spPr>
        <p:txBody>
          <a:bodyPr/>
          <a:lstStyle/>
          <a:p>
            <a:pPr marL="182563" indent="442913" eaLnBrk="1" hangingPunct="1">
              <a:lnSpc>
                <a:spcPct val="90000"/>
              </a:lnSpc>
              <a:buClr>
                <a:schemeClr val="accent5">
                  <a:lumMod val="10000"/>
                </a:schemeClr>
              </a:buClr>
            </a:pPr>
            <a:r>
              <a:rPr lang="ru-RU" sz="2200" b="1" dirty="0" smtClean="0">
                <a:latin typeface="Arial" charset="0"/>
              </a:rPr>
              <a:t>специальная литература, компьютерные банки данных, справочники, деловые игры и </a:t>
            </a:r>
            <a:r>
              <a:rPr lang="ru-RU" sz="2200" b="1" dirty="0" err="1" smtClean="0">
                <a:latin typeface="Arial" charset="0"/>
              </a:rPr>
              <a:t>дp</a:t>
            </a:r>
            <a:r>
              <a:rPr lang="ru-RU" sz="2200" b="1" dirty="0" smtClean="0">
                <a:latin typeface="Arial" charset="0"/>
              </a:rPr>
              <a:t>.;</a:t>
            </a:r>
          </a:p>
          <a:p>
            <a:pPr marL="182563" indent="442913" eaLnBrk="1" hangingPunct="1">
              <a:lnSpc>
                <a:spcPct val="90000"/>
              </a:lnSpc>
              <a:buClr>
                <a:schemeClr val="accent5">
                  <a:lumMod val="10000"/>
                </a:schemeClr>
              </a:buClr>
            </a:pPr>
            <a:r>
              <a:rPr lang="ru-RU" sz="2200" b="1" dirty="0" smtClean="0">
                <a:latin typeface="Arial" charset="0"/>
              </a:rPr>
              <a:t>конференции, выставки, симпозиумы, семинары, зарубежное обучение, стажировка, практика;</a:t>
            </a:r>
          </a:p>
          <a:p>
            <a:pPr marL="182563" indent="442913" eaLnBrk="1" hangingPunct="1">
              <a:lnSpc>
                <a:spcPct val="90000"/>
              </a:lnSpc>
              <a:buClr>
                <a:schemeClr val="accent5">
                  <a:lumMod val="10000"/>
                </a:schemeClr>
              </a:buClr>
            </a:pPr>
            <a:r>
              <a:rPr lang="ru-RU" sz="2200" b="1" dirty="0" smtClean="0">
                <a:latin typeface="Arial" charset="0"/>
              </a:rPr>
              <a:t>участие в международных программах, гранты;</a:t>
            </a:r>
          </a:p>
          <a:p>
            <a:pPr marL="182563" indent="442913" eaLnBrk="1" hangingPunct="1">
              <a:lnSpc>
                <a:spcPct val="90000"/>
              </a:lnSpc>
              <a:buClr>
                <a:schemeClr val="accent5">
                  <a:lumMod val="10000"/>
                </a:schemeClr>
              </a:buClr>
            </a:pPr>
            <a:r>
              <a:rPr lang="ru-RU" sz="2200" b="1" dirty="0" smtClean="0">
                <a:latin typeface="Arial" charset="0"/>
              </a:rPr>
              <a:t>международная миграция ученых и специалистов, в том числе и «утечка умов».</a:t>
            </a:r>
          </a:p>
          <a:p>
            <a:pPr marL="182563" indent="442913" eaLnBrk="1" hangingPunct="1">
              <a:lnSpc>
                <a:spcPct val="90000"/>
              </a:lnSpc>
            </a:pPr>
            <a:endParaRPr lang="ru-RU" sz="2200" b="1" dirty="0" smtClean="0">
              <a:latin typeface="Arial" charset="0"/>
            </a:endParaRPr>
          </a:p>
          <a:p>
            <a:pPr marL="182563" indent="44291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 i="1" dirty="0" smtClean="0">
                <a:latin typeface="Arial" charset="0"/>
              </a:rPr>
              <a:t>Эти формы могут быть платными, но плата за них не возмещает полностью затраты на новые знания и технологию.</a:t>
            </a:r>
          </a:p>
        </p:txBody>
      </p:sp>
      <p:pic>
        <p:nvPicPr>
          <p:cNvPr id="16388" name="Picture 6" descr="images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87363"/>
            <a:ext cx="1295400" cy="80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solidFill>
                  <a:srgbClr val="000066"/>
                </a:solidFill>
                <a:latin typeface="Arial Black" pitchFamily="34" charset="0"/>
              </a:rPr>
              <a:t>Научно-технический обмен</a:t>
            </a:r>
            <a:br>
              <a:rPr lang="ru-RU" sz="2800" smtClean="0">
                <a:solidFill>
                  <a:srgbClr val="000066"/>
                </a:solidFill>
                <a:latin typeface="Arial Black" pitchFamily="34" charset="0"/>
              </a:rPr>
            </a:br>
            <a:r>
              <a:rPr lang="ru-RU" sz="2800" i="1" smtClean="0">
                <a:solidFill>
                  <a:srgbClr val="800000"/>
                </a:solidFill>
                <a:latin typeface="Arial Black" pitchFamily="34" charset="0"/>
              </a:rPr>
              <a:t>на коммерческой основе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371600"/>
            <a:ext cx="7537450" cy="5181600"/>
          </a:xfrm>
        </p:spPr>
        <p:txBody>
          <a:bodyPr/>
          <a:lstStyle/>
          <a:p>
            <a:pPr marL="0" indent="533400" eaLnBrk="1" hangingPunct="1">
              <a:buClr>
                <a:schemeClr val="bg1">
                  <a:lumMod val="10000"/>
                </a:schemeClr>
              </a:buClr>
            </a:pPr>
            <a:r>
              <a:rPr lang="ru-RU" sz="2000" b="1" dirty="0" smtClean="0">
                <a:latin typeface="Arial" charset="0"/>
              </a:rPr>
              <a:t>продажа воплощенных технологий;</a:t>
            </a:r>
          </a:p>
          <a:p>
            <a:pPr marL="0" indent="533400" eaLnBrk="1" hangingPunct="1">
              <a:buClr>
                <a:schemeClr val="bg1">
                  <a:lumMod val="10000"/>
                </a:schemeClr>
              </a:buClr>
            </a:pPr>
            <a:r>
              <a:rPr lang="ru-RU" sz="2000" b="1" dirty="0" smtClean="0">
                <a:latin typeface="Arial" charset="0"/>
              </a:rPr>
              <a:t>прямые зарубежные инвестиции и сопровождающие их строительство, реконструкция, модернизация организаций;</a:t>
            </a:r>
          </a:p>
          <a:p>
            <a:pPr marL="0" indent="533400" eaLnBrk="1" hangingPunct="1">
              <a:buClr>
                <a:schemeClr val="bg1">
                  <a:lumMod val="10000"/>
                </a:schemeClr>
              </a:buClr>
            </a:pPr>
            <a:r>
              <a:rPr lang="ru-RU" sz="2000" b="1" dirty="0" smtClean="0">
                <a:latin typeface="Arial" charset="0"/>
              </a:rPr>
              <a:t>продажа патентных и «ноу-хау» лицензий;</a:t>
            </a:r>
          </a:p>
          <a:p>
            <a:pPr marL="0" indent="533400" eaLnBrk="1" hangingPunct="1">
              <a:buClr>
                <a:schemeClr val="bg1">
                  <a:lumMod val="10000"/>
                </a:schemeClr>
              </a:buClr>
            </a:pPr>
            <a:r>
              <a:rPr lang="ru-RU" sz="2000" b="1" dirty="0" smtClean="0">
                <a:latin typeface="Arial" charset="0"/>
              </a:rPr>
              <a:t>совместные НИОКР через создание совместных коллективов, работа специалистов за рубежом;</a:t>
            </a:r>
          </a:p>
          <a:p>
            <a:pPr marL="0" indent="533400" eaLnBrk="1" hangingPunct="1">
              <a:buClr>
                <a:schemeClr val="bg1">
                  <a:lumMod val="10000"/>
                </a:schemeClr>
              </a:buClr>
            </a:pPr>
            <a:r>
              <a:rPr lang="ru-RU" sz="2000" b="1" dirty="0" smtClean="0">
                <a:latin typeface="Arial" charset="0"/>
              </a:rPr>
              <a:t>координирование и кооперирование НИОКР; научно-техническое и производственное кооперирование;</a:t>
            </a:r>
          </a:p>
          <a:p>
            <a:pPr marL="0" indent="533400" eaLnBrk="1" hangingPunct="1">
              <a:buClr>
                <a:schemeClr val="bg1">
                  <a:lumMod val="10000"/>
                </a:schemeClr>
              </a:buClr>
            </a:pPr>
            <a:r>
              <a:rPr lang="ru-RU" sz="2000" b="1" dirty="0" smtClean="0">
                <a:latin typeface="Arial" charset="0"/>
              </a:rPr>
              <a:t>портфельные инвестиции, в том числе создание совместных организаций, если они сопровождаются потоком инвестиционных товаров.</a:t>
            </a:r>
          </a:p>
          <a:p>
            <a:pPr marL="0" indent="533400" eaLnBrk="1" hangingPunct="1">
              <a:buFont typeface="Wingdings" pitchFamily="2" charset="2"/>
              <a:buNone/>
            </a:pPr>
            <a:endParaRPr lang="ru-RU" sz="1000" b="1" dirty="0" smtClean="0">
              <a:latin typeface="Arial" charset="0"/>
            </a:endParaRPr>
          </a:p>
          <a:p>
            <a:pPr marL="0" indent="533400" eaLnBrk="1" hangingPunct="1">
              <a:buFont typeface="Wingdings" pitchFamily="2" charset="2"/>
              <a:buNone/>
            </a:pPr>
            <a:r>
              <a:rPr lang="ru-RU" sz="1800" b="1" i="1" dirty="0" smtClean="0">
                <a:latin typeface="Arial" charset="0"/>
              </a:rPr>
              <a:t>Покупатель оплачивает передаваемые продавцом научно-технические знания. </a:t>
            </a:r>
          </a:p>
        </p:txBody>
      </p:sp>
      <p:pic>
        <p:nvPicPr>
          <p:cNvPr id="17412" name="Picture 6" descr="images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2775"/>
            <a:ext cx="12192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b="1" i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Формы научно-технического обмена, их характеристика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676400"/>
            <a:ext cx="7232650" cy="4419600"/>
          </a:xfrm>
        </p:spPr>
        <p:txBody>
          <a:bodyPr/>
          <a:lstStyle/>
          <a:p>
            <a:pPr marL="0" indent="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smtClean="0">
                <a:latin typeface="Arial" charset="0"/>
              </a:rPr>
              <a:t>Существует также </a:t>
            </a:r>
            <a:r>
              <a:rPr lang="ru-RU" b="1" i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нелегальная передача технологий</a:t>
            </a:r>
            <a:r>
              <a:rPr lang="ru-RU" b="1" smtClean="0">
                <a:latin typeface="Arial" charset="0"/>
              </a:rPr>
              <a:t>.</a:t>
            </a:r>
          </a:p>
          <a:p>
            <a:pPr marL="0" indent="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smtClean="0">
                <a:latin typeface="Arial" charset="0"/>
              </a:rPr>
              <a:t>Нелегальная передача технологий включает:</a:t>
            </a:r>
          </a:p>
          <a:p>
            <a:pPr marL="0" indent="533400" eaLnBrk="1" hangingPunct="1">
              <a:lnSpc>
                <a:spcPct val="80000"/>
              </a:lnSpc>
              <a:defRPr/>
            </a:pPr>
            <a:r>
              <a:rPr lang="ru-RU" b="1" i="1" smtClean="0">
                <a:solidFill>
                  <a:srgbClr val="000099"/>
                </a:solidFill>
                <a:latin typeface="Arial" charset="0"/>
              </a:rPr>
              <a:t>промышленный шпионаж</a:t>
            </a:r>
            <a:r>
              <a:rPr lang="ru-RU" b="1" smtClean="0">
                <a:latin typeface="Arial" charset="0"/>
              </a:rPr>
              <a:t> – вид недобросовестной конкуренции; деятельность по незаконному добыванию сведений, представляющих коммерческую ценность;</a:t>
            </a:r>
          </a:p>
          <a:p>
            <a:pPr marL="0" indent="533400" eaLnBrk="1" hangingPunct="1">
              <a:lnSpc>
                <a:spcPct val="80000"/>
              </a:lnSpc>
              <a:defRPr/>
            </a:pPr>
            <a:r>
              <a:rPr lang="ru-RU" b="1" i="1" smtClean="0">
                <a:solidFill>
                  <a:srgbClr val="000099"/>
                </a:solidFill>
                <a:latin typeface="Arial" charset="0"/>
              </a:rPr>
              <a:t>техническое пиратство</a:t>
            </a:r>
            <a:r>
              <a:rPr lang="ru-RU" b="1" smtClean="0">
                <a:latin typeface="Arial" charset="0"/>
              </a:rPr>
              <a:t> – массовый выпуск и продажа товаров-имитаций теневыми структурами.</a:t>
            </a:r>
          </a:p>
        </p:txBody>
      </p:sp>
      <p:pic>
        <p:nvPicPr>
          <p:cNvPr id="18436" name="Picture 5" descr="images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87363"/>
            <a:ext cx="1295400" cy="80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447800"/>
            <a:ext cx="6867525" cy="685800"/>
          </a:xfrm>
        </p:spPr>
        <p:txBody>
          <a:bodyPr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По направлению </a:t>
            </a:r>
            <a:r>
              <a:rPr lang="ru-RU" sz="2400" b="1" i="1" dirty="0" smtClean="0">
                <a:solidFill>
                  <a:srgbClr val="A50021"/>
                </a:solidFill>
              </a:rPr>
              <a:t>передача технологий</a:t>
            </a:r>
            <a:r>
              <a:rPr lang="ru-RU" sz="2400" b="1" dirty="0" smtClean="0">
                <a:solidFill>
                  <a:srgbClr val="000066"/>
                </a:solidFill>
              </a:rPr>
              <a:t> может быть: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2209800"/>
            <a:ext cx="6775450" cy="1447800"/>
          </a:xfrm>
        </p:spPr>
        <p:txBody>
          <a:bodyPr/>
          <a:lstStyle/>
          <a:p>
            <a:r>
              <a:rPr lang="ru-RU" sz="2000" b="1" dirty="0" smtClean="0">
                <a:solidFill>
                  <a:srgbClr val="660033"/>
                </a:solidFill>
                <a:latin typeface="Arial" charset="0"/>
              </a:rPr>
              <a:t>вертикальной</a:t>
            </a:r>
            <a:r>
              <a:rPr lang="ru-RU" sz="2000" b="1" dirty="0" smtClean="0">
                <a:solidFill>
                  <a:srgbClr val="000066"/>
                </a:solidFill>
                <a:latin typeface="Arial" charset="0"/>
              </a:rPr>
              <a:t>, соответствующей стадиям «исследование - производство»;</a:t>
            </a:r>
          </a:p>
          <a:p>
            <a:r>
              <a:rPr lang="ru-RU" sz="2000" b="1" dirty="0" smtClean="0">
                <a:solidFill>
                  <a:srgbClr val="660033"/>
                </a:solidFill>
                <a:latin typeface="Arial" charset="0"/>
              </a:rPr>
              <a:t>горизонтальной </a:t>
            </a:r>
            <a:r>
              <a:rPr lang="ru-RU" sz="2000" b="1" dirty="0" smtClean="0">
                <a:solidFill>
                  <a:srgbClr val="000066"/>
                </a:solidFill>
                <a:latin typeface="Arial" charset="0"/>
              </a:rPr>
              <a:t>- передача информации из одной научной области в другую </a:t>
            </a:r>
          </a:p>
        </p:txBody>
      </p:sp>
      <p:pic>
        <p:nvPicPr>
          <p:cNvPr id="19460" name="Picture 5" descr="imag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7200"/>
            <a:ext cx="1223963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1828800" y="304800"/>
            <a:ext cx="6934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kumimoji="0" lang="ru-RU" sz="2400" b="1" i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Формы научно-технического обмена, их характеристика</a:t>
            </a:r>
          </a:p>
        </p:txBody>
      </p:sp>
      <p:sp>
        <p:nvSpPr>
          <p:cNvPr id="18" name="Line 4"/>
          <p:cNvSpPr>
            <a:spLocks noChangeShapeType="1"/>
          </p:cNvSpPr>
          <p:nvPr/>
        </p:nvSpPr>
        <p:spPr bwMode="auto">
          <a:xfrm>
            <a:off x="1676400" y="5257800"/>
            <a:ext cx="5329238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 sz="1600">
              <a:solidFill>
                <a:schemeClr val="bg1">
                  <a:lumMod val="25000"/>
                </a:schemeClr>
              </a:solidFill>
            </a:endParaRPr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>
            <a:off x="3048000" y="4191000"/>
            <a:ext cx="4535488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 sz="1600">
              <a:solidFill>
                <a:schemeClr val="bg1">
                  <a:lumMod val="25000"/>
                </a:schemeClr>
              </a:solidFill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838200" y="4800600"/>
            <a:ext cx="28797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ru-RU" sz="1600" b="1" dirty="0">
                <a:solidFill>
                  <a:schemeClr val="bg1">
                    <a:lumMod val="25000"/>
                  </a:schemeClr>
                </a:solidFill>
                <a:latin typeface="Arial" charset="0"/>
              </a:rPr>
              <a:t>Научный процесс</a:t>
            </a: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1371600" y="3733800"/>
            <a:ext cx="21955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ru-RU" b="1" dirty="0">
                <a:solidFill>
                  <a:schemeClr val="bg1">
                    <a:lumMod val="25000"/>
                  </a:schemeClr>
                </a:solidFill>
                <a:latin typeface="Arial" charset="0"/>
              </a:rPr>
              <a:t>Бизнес процесс</a:t>
            </a: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762000" y="5410200"/>
            <a:ext cx="21447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ru-RU" sz="1400" b="1" dirty="0">
                <a:solidFill>
                  <a:schemeClr val="bg1">
                    <a:lumMod val="25000"/>
                  </a:schemeClr>
                </a:solidFill>
                <a:latin typeface="Arial" charset="0"/>
              </a:rPr>
              <a:t>Фундаментальные исследования</a:t>
            </a:r>
          </a:p>
        </p:txBody>
      </p:sp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3779838" y="4776788"/>
            <a:ext cx="10080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ru-RU" sz="1600" b="1" i="1" dirty="0" smtClean="0">
                <a:solidFill>
                  <a:schemeClr val="bg1">
                    <a:lumMod val="25000"/>
                  </a:schemeClr>
                </a:solidFill>
                <a:latin typeface="Arial" charset="0"/>
              </a:rPr>
              <a:t>НИР</a:t>
            </a:r>
            <a:endParaRPr kumimoji="0" lang="ru-RU" sz="1600" b="1" i="1" dirty="0">
              <a:solidFill>
                <a:schemeClr val="bg1">
                  <a:lumMod val="25000"/>
                </a:schemeClr>
              </a:solidFill>
              <a:latin typeface="Arial" charset="0"/>
            </a:endParaRPr>
          </a:p>
        </p:txBody>
      </p: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4038600" y="5410200"/>
            <a:ext cx="17272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ru-RU" sz="1400" b="1" dirty="0">
                <a:solidFill>
                  <a:schemeClr val="bg1">
                    <a:lumMod val="25000"/>
                  </a:schemeClr>
                </a:solidFill>
                <a:latin typeface="Arial" charset="0"/>
              </a:rPr>
              <a:t>Прикладные исследования</a:t>
            </a:r>
          </a:p>
        </p:txBody>
      </p:sp>
      <p:sp>
        <p:nvSpPr>
          <p:cNvPr id="26" name="Oval 15"/>
          <p:cNvSpPr>
            <a:spLocks noChangeArrowheads="1"/>
          </p:cNvSpPr>
          <p:nvPr/>
        </p:nvSpPr>
        <p:spPr bwMode="auto">
          <a:xfrm>
            <a:off x="4343400" y="5105400"/>
            <a:ext cx="217488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600">
              <a:solidFill>
                <a:schemeClr val="bg1">
                  <a:lumMod val="25000"/>
                </a:schemeClr>
              </a:solidFill>
            </a:endParaRPr>
          </a:p>
        </p:txBody>
      </p:sp>
      <p:sp>
        <p:nvSpPr>
          <p:cNvPr id="27" name="Oval 16"/>
          <p:cNvSpPr>
            <a:spLocks noChangeArrowheads="1"/>
          </p:cNvSpPr>
          <p:nvPr/>
        </p:nvSpPr>
        <p:spPr bwMode="auto">
          <a:xfrm>
            <a:off x="5181600" y="4038600"/>
            <a:ext cx="217487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600">
              <a:solidFill>
                <a:schemeClr val="bg1">
                  <a:lumMod val="25000"/>
                </a:schemeClr>
              </a:solidFill>
            </a:endParaRP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5410200" y="3657600"/>
            <a:ext cx="1905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ru-RU" sz="1600" b="1" i="1" dirty="0" smtClean="0">
                <a:solidFill>
                  <a:schemeClr val="bg1">
                    <a:lumMod val="25000"/>
                  </a:schemeClr>
                </a:solidFill>
                <a:latin typeface="Arial" charset="0"/>
              </a:rPr>
              <a:t>Производство</a:t>
            </a:r>
            <a:endParaRPr kumimoji="0" lang="ru-RU" sz="1600" b="1" i="1" dirty="0">
              <a:solidFill>
                <a:schemeClr val="bg1">
                  <a:lumMod val="25000"/>
                </a:schemeClr>
              </a:solidFill>
              <a:latin typeface="Arial" charset="0"/>
            </a:endParaRPr>
          </a:p>
        </p:txBody>
      </p:sp>
      <p:sp>
        <p:nvSpPr>
          <p:cNvPr id="29" name="Выноска 1 28"/>
          <p:cNvSpPr/>
          <p:nvPr/>
        </p:nvSpPr>
        <p:spPr bwMode="auto">
          <a:xfrm>
            <a:off x="5638800" y="4572000"/>
            <a:ext cx="3048000" cy="533400"/>
          </a:xfrm>
          <a:prstGeom prst="borderCallout1">
            <a:avLst>
              <a:gd name="adj1" fmla="val 18750"/>
              <a:gd name="adj2" fmla="val -358"/>
              <a:gd name="adj3" fmla="val 19190"/>
              <a:gd name="adj4" fmla="val -21244"/>
            </a:avLst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kumimoji="0" lang="ru-RU" sz="1400" b="1" dirty="0" smtClean="0">
                <a:solidFill>
                  <a:schemeClr val="bg1">
                    <a:lumMod val="25000"/>
                  </a:schemeClr>
                </a:solidFill>
                <a:latin typeface="Arial" charset="0"/>
              </a:rPr>
              <a:t>Вертикальная передача технологий</a:t>
            </a:r>
            <a:endParaRPr kumimoji="0" lang="ru-RU" sz="1400" b="1" dirty="0">
              <a:solidFill>
                <a:schemeClr val="bg1">
                  <a:lumMod val="25000"/>
                </a:schemeClr>
              </a:solidFill>
              <a:latin typeface="Arial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 bwMode="auto">
          <a:xfrm>
            <a:off x="2895600" y="5486400"/>
            <a:ext cx="12192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Выноска 1 30"/>
          <p:cNvSpPr/>
          <p:nvPr/>
        </p:nvSpPr>
        <p:spPr bwMode="auto">
          <a:xfrm>
            <a:off x="2667000" y="5943600"/>
            <a:ext cx="3048000" cy="533400"/>
          </a:xfrm>
          <a:prstGeom prst="borderCallout1">
            <a:avLst>
              <a:gd name="adj1" fmla="val -780"/>
              <a:gd name="adj2" fmla="val 9515"/>
              <a:gd name="adj3" fmla="val -78459"/>
              <a:gd name="adj4" fmla="val 28123"/>
            </a:avLst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kumimoji="0" lang="ru-RU" sz="1400" b="1" dirty="0" smtClean="0">
                <a:solidFill>
                  <a:schemeClr val="bg1">
                    <a:lumMod val="25000"/>
                  </a:schemeClr>
                </a:solidFill>
                <a:latin typeface="Arial" charset="0"/>
              </a:rPr>
              <a:t>Горизонтальная передача технологий</a:t>
            </a:r>
            <a:endParaRPr kumimoji="0" lang="ru-RU" sz="1400" b="1" dirty="0">
              <a:solidFill>
                <a:schemeClr val="bg1">
                  <a:lumMod val="25000"/>
                </a:schemeClr>
              </a:solidFill>
              <a:latin typeface="Arial" charset="0"/>
            </a:endParaRPr>
          </a:p>
        </p:txBody>
      </p:sp>
      <p:cxnSp>
        <p:nvCxnSpPr>
          <p:cNvPr id="33" name="Прямая со стрелкой 32"/>
          <p:cNvCxnSpPr/>
          <p:nvPr/>
        </p:nvCxnSpPr>
        <p:spPr bwMode="auto">
          <a:xfrm flipV="1">
            <a:off x="4495800" y="4267200"/>
            <a:ext cx="684412" cy="862499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  <p:bldP spid="7885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b="1" i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Формы научно-технического обмена, их характеристика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295400"/>
            <a:ext cx="7689850" cy="5410200"/>
          </a:xfrm>
        </p:spPr>
        <p:txBody>
          <a:bodyPr/>
          <a:lstStyle/>
          <a:p>
            <a:pPr marL="0" indent="53340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latin typeface="Arial" charset="0"/>
              </a:rPr>
              <a:t>Передача научно-технической продукции на коммерческой основе осуществляется преимущественно в форме: </a:t>
            </a:r>
          </a:p>
          <a:p>
            <a:pPr marL="0" indent="533400">
              <a:lnSpc>
                <a:spcPct val="90000"/>
              </a:lnSpc>
              <a:defRPr/>
            </a:pPr>
            <a:r>
              <a:rPr lang="ru-RU" sz="1800" b="1" dirty="0" smtClean="0">
                <a:latin typeface="Arial" charset="0"/>
              </a:rPr>
              <a:t>продажи (уступки) патентов на изобретения, полезные модели, промышленные образцы;</a:t>
            </a:r>
          </a:p>
          <a:p>
            <a:pPr marL="0" indent="533400">
              <a:lnSpc>
                <a:spcPct val="90000"/>
              </a:lnSpc>
              <a:defRPr/>
            </a:pPr>
            <a:r>
              <a:rPr lang="ru-RU" sz="1800" b="1" dirty="0" smtClean="0">
                <a:latin typeface="Arial" charset="0"/>
              </a:rPr>
              <a:t>заключения лицензионных договоров.</a:t>
            </a:r>
          </a:p>
          <a:p>
            <a:pPr marL="0" indent="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000" b="1" i="1" dirty="0" smtClean="0">
              <a:solidFill>
                <a:srgbClr val="FFFF00"/>
              </a:solidFill>
              <a:latin typeface="Arial" charset="0"/>
            </a:endParaRPr>
          </a:p>
          <a:p>
            <a:pPr marL="0" indent="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000" b="1" i="1" dirty="0" smtClean="0">
              <a:solidFill>
                <a:srgbClr val="FFFF00"/>
              </a:solidFill>
              <a:latin typeface="Arial" charset="0"/>
            </a:endParaRPr>
          </a:p>
          <a:p>
            <a:pPr marL="0" indent="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000" b="1" i="1" dirty="0" smtClean="0">
              <a:solidFill>
                <a:srgbClr val="FFFF00"/>
              </a:solidFill>
              <a:latin typeface="Arial" charset="0"/>
            </a:endParaRPr>
          </a:p>
          <a:p>
            <a:pPr marL="0" indent="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000" b="1" i="1" dirty="0" smtClean="0">
              <a:solidFill>
                <a:srgbClr val="66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0" indent="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000" b="1" i="1" dirty="0" smtClean="0">
              <a:solidFill>
                <a:srgbClr val="66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0" indent="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1200" b="1" i="1" dirty="0" smtClean="0">
              <a:solidFill>
                <a:srgbClr val="66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0" indent="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800" b="1" i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Лицензия</a:t>
            </a:r>
            <a:r>
              <a:rPr lang="ru-RU" sz="1800" b="1" i="1" dirty="0" smtClean="0">
                <a:latin typeface="Arial" charset="0"/>
              </a:rPr>
              <a:t> – это разрешение лицензиара (владельца технологии) на использование лицензиатом (лицом, приобретающим технологию) изобретения, научно-технического достижения, технических знаний, производственного опыта, секретов производства и т.п. в течение определенного срока за оговоренное в лицензионном соглашении вознаграждение. </a:t>
            </a:r>
          </a:p>
        </p:txBody>
      </p:sp>
      <p:pic>
        <p:nvPicPr>
          <p:cNvPr id="20484" name="Picture 5" descr="imag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33400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438400" y="3657600"/>
            <a:ext cx="6400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Уступка патента </a:t>
            </a:r>
            <a:r>
              <a:rPr lang="ru-RU" b="1" i="1" dirty="0" smtClean="0"/>
              <a:t>означает, что к приобретателю патента переходят все без исключения права, которым обладал патентовладелец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219200" y="2743200"/>
            <a:ext cx="7543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indent="623888" eaLnBrk="1" hangingPunct="1">
              <a:buFont typeface="Wingdings" pitchFamily="2" charset="2"/>
              <a:buNone/>
              <a:defRPr/>
            </a:pPr>
            <a:r>
              <a:rPr lang="ru-RU" b="1" i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Патент </a:t>
            </a:r>
            <a:r>
              <a:rPr lang="ru-RU" b="1" i="1" dirty="0" smtClean="0"/>
              <a:t>– документ, выданный государственным органом изобретателю, удостоверяющий его авторство и исключительное право на использование изобретения.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28600"/>
            <a:ext cx="6867525" cy="381000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000066"/>
                </a:solidFill>
              </a:rPr>
              <a:t>Таблица 1. – Виды лицензий </a:t>
            </a:r>
          </a:p>
        </p:txBody>
      </p:sp>
      <p:graphicFrame>
        <p:nvGraphicFramePr>
          <p:cNvPr id="23575" name="Group 23"/>
          <p:cNvGraphicFramePr>
            <a:graphicFrameLocks noGrp="1"/>
          </p:cNvGraphicFramePr>
          <p:nvPr/>
        </p:nvGraphicFramePr>
        <p:xfrm>
          <a:off x="381000" y="838200"/>
          <a:ext cx="8458200" cy="5867400"/>
        </p:xfrm>
        <a:graphic>
          <a:graphicData uri="http://schemas.openxmlformats.org/drawingml/2006/table">
            <a:tbl>
              <a:tblPr/>
              <a:tblGrid>
                <a:gridCol w="1817688"/>
                <a:gridCol w="6640512"/>
              </a:tblGrid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Признаки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Виды лицензий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 объему прав, передаваемых лицензиату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603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388938" algn="l"/>
                          <a:tab pos="800100" algn="l"/>
                        </a:tabLst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простая лицензия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по договору которой лицензиар разрешает использовать изобретение, оставляя за собой право как самостоятельного использования, так и продажи аналогичных лицензий третьим лицам (распространена в сфере массового производства и широкого потребления);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160338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388938" algn="l"/>
                          <a:tab pos="800100" algn="l"/>
                        </a:tabLst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исключительная лицензия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по договору которой лицензиату предоставляются исключительные права на использование изобретения в пределах, оговоренных в соглашении, и лицензиар уже не может выдать аналогичные по условиям лицензии другим лицам, но оставляет право самостоятельного использования лицензии (характерно для несерийных товаров);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160338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388938" algn="l"/>
                          <a:tab pos="800100" algn="l"/>
                        </a:tabLst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полная лицензия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: лицензиар уступает все права на использование научно-технического достижения в течение срока действия соглашения и отказывается от самостоятельного использования лицензии (</a:t>
                      </a:r>
                      <a:r>
                        <a:rPr kumimoji="0" lang="ru-RU" sz="15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применяется редко)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 способу коммерческой реализации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603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388938" algn="l"/>
                          <a:tab pos="800100" algn="l"/>
                        </a:tabLst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чистая лицензия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– купля-продажа чистых (основных) лицензионных прав;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160338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388938" algn="l"/>
                          <a:tab pos="800100" algn="l"/>
                        </a:tabLst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сопутствующая лицензия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– сопровождающаяся контрактом на поставку комплектного оборудования или лицензии, необходимой для основной лицензии.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 степени производственного освоения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603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388938" algn="l"/>
                          <a:tab pos="800100" algn="l"/>
                        </a:tabLst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достижения, освоенные в производстве;</a:t>
                      </a:r>
                    </a:p>
                    <a:p>
                      <a:pPr marL="0" marR="0" lvl="0" indent="160338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388938" algn="l"/>
                          <a:tab pos="800100" algn="l"/>
                        </a:tabLst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исследовательские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72" name="Rectangle 79"/>
          <p:cNvSpPr>
            <a:spLocks noChangeArrowheads="1"/>
          </p:cNvSpPr>
          <p:nvPr/>
        </p:nvSpPr>
        <p:spPr bwMode="auto">
          <a:xfrm>
            <a:off x="-4613275" y="6122988"/>
            <a:ext cx="18415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kumimoji="0" lang="ru-RU" sz="1100">
                <a:latin typeface="Times New Roman" pitchFamily="18" charset="0"/>
              </a:rPr>
              <a:t/>
            </a:r>
            <a:br>
              <a:rPr kumimoji="0" lang="ru-RU" sz="1100">
                <a:latin typeface="Times New Roman" pitchFamily="18" charset="0"/>
              </a:rPr>
            </a:br>
            <a:endParaRPr kumimoji="0" lang="ru-RU"/>
          </a:p>
        </p:txBody>
      </p:sp>
      <p:sp>
        <p:nvSpPr>
          <p:cNvPr id="23573" name="Rectangle 80"/>
          <p:cNvSpPr>
            <a:spLocks noChangeArrowheads="1"/>
          </p:cNvSpPr>
          <p:nvPr/>
        </p:nvSpPr>
        <p:spPr bwMode="auto">
          <a:xfrm>
            <a:off x="-4613275" y="6657975"/>
            <a:ext cx="3017837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117725" y="0"/>
            <a:ext cx="6867525" cy="838200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000066"/>
                </a:solidFill>
              </a:rPr>
              <a:t>Таблица 1. – Виды лицензий</a:t>
            </a:r>
          </a:p>
        </p:txBody>
      </p:sp>
      <p:graphicFrame>
        <p:nvGraphicFramePr>
          <p:cNvPr id="24597" name="Group 21"/>
          <p:cNvGraphicFramePr>
            <a:graphicFrameLocks noGrp="1"/>
          </p:cNvGraphicFramePr>
          <p:nvPr/>
        </p:nvGraphicFramePr>
        <p:xfrm>
          <a:off x="0" y="1066800"/>
          <a:ext cx="9144000" cy="3947160"/>
        </p:xfrm>
        <a:graphic>
          <a:graphicData uri="http://schemas.openxmlformats.org/drawingml/2006/table">
            <a:tbl>
              <a:tblPr/>
              <a:tblGrid>
                <a:gridCol w="2058988"/>
                <a:gridCol w="7085012"/>
              </a:tblGrid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Признаки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Виды лицензий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 предмету сделки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603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388938" algn="l"/>
                        </a:tabLst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научно-технические знания (изобретения и «ноу-хау»);</a:t>
                      </a:r>
                    </a:p>
                    <a:p>
                      <a:pPr marL="0" marR="0" lvl="0" indent="160338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388938" algn="l"/>
                        </a:tabLst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промышленные образцы;</a:t>
                      </a:r>
                    </a:p>
                    <a:p>
                      <a:pPr marL="0" marR="0" lvl="0" indent="160338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388938" algn="l"/>
                        </a:tabLst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торговые знаки;</a:t>
                      </a:r>
                    </a:p>
                    <a:p>
                      <a:pPr marL="0" marR="0" lvl="0" indent="160338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388938" algn="l"/>
                        </a:tabLst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услуги.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1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 форме выплаты лицензионного вознаграждения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603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роялти 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– оговоренное участие в прибыли, т.е. периодическое отчисление от дохода покупателя в течение всего периода действия лицензионного соглашения. В виде роялти осуществляется 90% всех лицензионных платежей;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160338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паушальный платеж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– единовременный платеж, не связанный во времени с использованием лицензии, а устанавливаемый заранее на основе экспертных оценок (обычно для стран с неустойчивой экономикой и малознакомыми партнерами);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160338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комбинированные платежи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– включают первоначальную сумму в виде паушального платежа (обычно 10–15% от общей цены лицензии) и последующие периодические отчисления (роялти). 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593" name="Rectangle 103"/>
          <p:cNvSpPr>
            <a:spLocks noChangeArrowheads="1"/>
          </p:cNvSpPr>
          <p:nvPr/>
        </p:nvSpPr>
        <p:spPr bwMode="auto">
          <a:xfrm>
            <a:off x="-4613275" y="6122988"/>
            <a:ext cx="18415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kumimoji="0" lang="ru-RU" sz="1100">
                <a:latin typeface="Times New Roman" pitchFamily="18" charset="0"/>
              </a:rPr>
              <a:t/>
            </a:r>
            <a:br>
              <a:rPr kumimoji="0" lang="ru-RU" sz="1100">
                <a:latin typeface="Times New Roman" pitchFamily="18" charset="0"/>
              </a:rPr>
            </a:br>
            <a:endParaRPr kumimoji="0" lang="ru-RU"/>
          </a:p>
        </p:txBody>
      </p:sp>
      <p:sp>
        <p:nvSpPr>
          <p:cNvPr id="24594" name="Rectangle 104"/>
          <p:cNvSpPr>
            <a:spLocks noChangeArrowheads="1"/>
          </p:cNvSpPr>
          <p:nvPr/>
        </p:nvSpPr>
        <p:spPr bwMode="auto">
          <a:xfrm>
            <a:off x="-4613275" y="6657975"/>
            <a:ext cx="3017837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95" name="Rectangle 105"/>
          <p:cNvSpPr>
            <a:spLocks noChangeArrowheads="1"/>
          </p:cNvSpPr>
          <p:nvPr/>
        </p:nvSpPr>
        <p:spPr bwMode="auto">
          <a:xfrm>
            <a:off x="228600" y="5105400"/>
            <a:ext cx="89154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kumimoji="0" lang="ru-RU" sz="1600" b="1" i="1" baseline="30000" dirty="0">
                <a:cs typeface="Times New Roman" pitchFamily="18" charset="0"/>
                <a:hlinkClick r:id="" action="ppaction://noaction"/>
              </a:rPr>
              <a:t>[1]</a:t>
            </a:r>
            <a:r>
              <a:rPr kumimoji="0" lang="ru-RU" sz="1600" b="1" i="1" dirty="0">
                <a:cs typeface="Times New Roman" pitchFamily="18" charset="0"/>
              </a:rPr>
              <a:t> Ноу-хау (</a:t>
            </a:r>
            <a:r>
              <a:rPr kumimoji="0" lang="ru-RU" sz="1600" b="1" i="1" dirty="0" err="1">
                <a:cs typeface="Times New Roman" pitchFamily="18" charset="0"/>
              </a:rPr>
              <a:t>now</a:t>
            </a:r>
            <a:r>
              <a:rPr kumimoji="0" lang="ru-RU" sz="1600" b="1" i="1" dirty="0">
                <a:cs typeface="Times New Roman" pitchFamily="18" charset="0"/>
              </a:rPr>
              <a:t> </a:t>
            </a:r>
            <a:r>
              <a:rPr kumimoji="0" lang="ru-RU" sz="1600" b="1" i="1" dirty="0" err="1">
                <a:cs typeface="Times New Roman" pitchFamily="18" charset="0"/>
              </a:rPr>
              <a:t>how</a:t>
            </a:r>
            <a:r>
              <a:rPr kumimoji="0" lang="ru-RU" sz="1600" b="1" i="1" dirty="0">
                <a:cs typeface="Times New Roman" pitchFamily="18" charset="0"/>
              </a:rPr>
              <a:t>) – предоставление технического опыта и секретов производства, включающих сведения технологического, экономического, административного, финансового характера, использование которых обеспечивает определенные конкурентные преимущества. Законодательство многих стран определяет ноу-хау как организационную или коммерческую информацию, составляющую секрет производства.</a:t>
            </a:r>
            <a:endParaRPr kumimoji="0" lang="ru-RU" sz="2800" b="1" i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648" y="1905000"/>
            <a:ext cx="8153400" cy="41910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МЕТОДИЧЕСКИЕ РЕКОМЕНДАЦИИ ПО ОЦЕНКЕ СТОИМОСТИ ОБЪЕКТОВ ИНТЕЛЛЕКТУАЛЬНОЙ </a:t>
            </a:r>
          </a:p>
          <a:p>
            <a:pPr marL="0" indent="990600" algn="ctr" eaLnBrk="1" hangingPunct="1">
              <a:buFont typeface="Wingdings" pitchFamily="2" charset="2"/>
              <a:buNone/>
            </a:pPr>
            <a:r>
              <a:rPr lang="ru-RU" sz="2800" i="1" dirty="0" smtClean="0">
                <a:solidFill>
                  <a:srgbClr val="FFFFCC"/>
                </a:solidFill>
              </a:rPr>
              <a:t>Приказ Государственного комитета по науке и технологиям Республики Беларусь 06.01.2011 № 3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981200"/>
            <a:ext cx="8382000" cy="4114800"/>
          </a:xfrm>
        </p:spPr>
        <p:txBody>
          <a:bodyPr>
            <a:normAutofit/>
          </a:bodyPr>
          <a:lstStyle/>
          <a:p>
            <a:pPr marL="0" indent="715963" eaLnBrk="1" hangingPunct="1">
              <a:buFont typeface="Wingdings" pitchFamily="2" charset="2"/>
              <a:buNone/>
              <a:tabLst>
                <a:tab pos="92075" algn="l"/>
              </a:tabLst>
            </a:pP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Объект интеллектуальной собственности </a:t>
            </a: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– охраняемый результат интеллектуальной деятельности или средство индивидуализации участников гражданского оборота, товаров, работ или услуг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9600" y="4191000"/>
            <a:ext cx="8153400" cy="1981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625475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Стоимость лицензии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– стоимость права на использование ОИС, равная сумме лицензионных вознаграждений за срок действия лицензионного договора на дату оценки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7400" y="457200"/>
            <a:ext cx="6867525" cy="609600"/>
          </a:xfrm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rgbClr val="000066"/>
                </a:solidFill>
              </a:rPr>
              <a:t>Тема 4. Рынок научно-технической продукции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1447800"/>
            <a:ext cx="7620000" cy="4800600"/>
          </a:xfrm>
          <a:ln w="9525">
            <a:headEnd/>
            <a:tailEnd/>
          </a:ln>
        </p:spPr>
        <p:txBody>
          <a:bodyPr/>
          <a:lstStyle/>
          <a:p>
            <a:pPr marL="533400" indent="-533400" eaLnBrk="1" hangingPunct="1">
              <a:buClr>
                <a:srgbClr val="000066"/>
              </a:buClr>
              <a:buSzPct val="110000"/>
              <a:buFont typeface="Wingdings" pitchFamily="2" charset="2"/>
              <a:buAutoNum type="arabicPeriod"/>
            </a:pPr>
            <a:r>
              <a:rPr lang="ru-RU" sz="1900" b="1" dirty="0" smtClean="0">
                <a:solidFill>
                  <a:srgbClr val="FFFF00"/>
                </a:solidFill>
                <a:latin typeface="Arial" charset="0"/>
              </a:rPr>
              <a:t>Научно-техническая продукция: понятие, виды, особенности.</a:t>
            </a:r>
          </a:p>
          <a:p>
            <a:pPr marL="533400" indent="-533400" eaLnBrk="1" hangingPunct="1">
              <a:buClr>
                <a:srgbClr val="000066"/>
              </a:buClr>
              <a:buSzPct val="110000"/>
              <a:buFont typeface="Wingdings" pitchFamily="2" charset="2"/>
              <a:buAutoNum type="arabicPeriod"/>
            </a:pPr>
            <a:endParaRPr lang="ru-RU" sz="800" b="1" dirty="0" smtClean="0">
              <a:solidFill>
                <a:srgbClr val="FFFF00"/>
              </a:solidFill>
              <a:latin typeface="Arial" charset="0"/>
            </a:endParaRPr>
          </a:p>
          <a:p>
            <a:pPr marL="533400" indent="-533400" eaLnBrk="1" hangingPunct="1">
              <a:buClr>
                <a:srgbClr val="000066"/>
              </a:buClr>
              <a:buSzPct val="110000"/>
              <a:buFont typeface="Wingdings" pitchFamily="2" charset="2"/>
              <a:buAutoNum type="arabicPeriod"/>
            </a:pPr>
            <a:r>
              <a:rPr lang="ru-RU" sz="1900" b="1" dirty="0" smtClean="0">
                <a:solidFill>
                  <a:srgbClr val="FFFF00"/>
                </a:solidFill>
                <a:latin typeface="Arial" charset="0"/>
              </a:rPr>
              <a:t>Формы научно-технического обмена, их характеристика.</a:t>
            </a:r>
          </a:p>
          <a:p>
            <a:pPr marL="533400" indent="-533400" eaLnBrk="1" hangingPunct="1">
              <a:buClr>
                <a:srgbClr val="000066"/>
              </a:buClr>
              <a:buSzPct val="110000"/>
              <a:buFont typeface="Wingdings" pitchFamily="2" charset="2"/>
              <a:buAutoNum type="arabicPeriod"/>
            </a:pPr>
            <a:endParaRPr lang="ru-RU" sz="800" b="1" dirty="0" smtClean="0">
              <a:solidFill>
                <a:srgbClr val="FFFF00"/>
              </a:solidFill>
              <a:latin typeface="Arial" charset="0"/>
            </a:endParaRPr>
          </a:p>
          <a:p>
            <a:pPr marL="533400" indent="-533400" eaLnBrk="1" hangingPunct="1">
              <a:buClr>
                <a:srgbClr val="000066"/>
              </a:buClr>
              <a:buSzPct val="110000"/>
              <a:buFont typeface="Wingdings" pitchFamily="2" charset="2"/>
              <a:buAutoNum type="arabicPeriod"/>
            </a:pPr>
            <a:r>
              <a:rPr lang="ru-RU" sz="1900" b="1" dirty="0" smtClean="0">
                <a:solidFill>
                  <a:srgbClr val="FFFF00"/>
                </a:solidFill>
                <a:latin typeface="Arial" charset="0"/>
              </a:rPr>
              <a:t>Характеристика рынка научно-технической продукции.</a:t>
            </a:r>
          </a:p>
          <a:p>
            <a:pPr marL="533400" indent="-533400" eaLnBrk="1" hangingPunct="1">
              <a:buClr>
                <a:srgbClr val="000066"/>
              </a:buClr>
              <a:buSzPct val="110000"/>
              <a:buFont typeface="Wingdings" pitchFamily="2" charset="2"/>
              <a:buAutoNum type="arabicPeriod"/>
            </a:pPr>
            <a:endParaRPr lang="ru-RU" sz="800" b="1" dirty="0" smtClean="0">
              <a:solidFill>
                <a:srgbClr val="FFFF00"/>
              </a:solidFill>
              <a:latin typeface="Arial" charset="0"/>
            </a:endParaRPr>
          </a:p>
          <a:p>
            <a:pPr marL="533400" indent="-533400" eaLnBrk="1" hangingPunct="1">
              <a:buClr>
                <a:srgbClr val="000066"/>
              </a:buClr>
              <a:buSzPct val="110000"/>
              <a:buFont typeface="Wingdings" pitchFamily="2" charset="2"/>
              <a:buAutoNum type="arabicPeriod"/>
            </a:pPr>
            <a:r>
              <a:rPr lang="ru-RU" sz="1900" b="1" dirty="0" smtClean="0">
                <a:solidFill>
                  <a:srgbClr val="FFFF00"/>
                </a:solidFill>
                <a:latin typeface="Arial" charset="0"/>
              </a:rPr>
              <a:t>Современные тенденции мировой экономики: </a:t>
            </a:r>
            <a:r>
              <a:rPr lang="ru-RU" sz="1900" b="1" dirty="0" err="1" smtClean="0">
                <a:solidFill>
                  <a:srgbClr val="FFFF00"/>
                </a:solidFill>
                <a:latin typeface="Arial" charset="0"/>
              </a:rPr>
              <a:t>хайтеграция</a:t>
            </a:r>
            <a:r>
              <a:rPr lang="ru-RU" sz="1900" b="1" dirty="0" smtClean="0">
                <a:solidFill>
                  <a:srgbClr val="FFFF00"/>
                </a:solidFill>
                <a:latin typeface="Arial" charset="0"/>
              </a:rPr>
              <a:t>, </a:t>
            </a:r>
            <a:r>
              <a:rPr lang="ru-RU" sz="1900" b="1" dirty="0" err="1" smtClean="0">
                <a:solidFill>
                  <a:srgbClr val="FFFF00"/>
                </a:solidFill>
                <a:latin typeface="Arial" charset="0"/>
              </a:rPr>
              <a:t>сервизация</a:t>
            </a:r>
            <a:r>
              <a:rPr lang="ru-RU" sz="1900" b="1" dirty="0" smtClean="0">
                <a:solidFill>
                  <a:srgbClr val="FFFF00"/>
                </a:solidFill>
                <a:latin typeface="Arial" charset="0"/>
              </a:rPr>
              <a:t>, </a:t>
            </a:r>
            <a:r>
              <a:rPr lang="ru-RU" sz="1900" b="1" dirty="0" err="1" smtClean="0">
                <a:solidFill>
                  <a:srgbClr val="FFFF00"/>
                </a:solidFill>
                <a:latin typeface="Arial" charset="0"/>
              </a:rPr>
              <a:t>софтизация</a:t>
            </a:r>
            <a:r>
              <a:rPr lang="ru-RU" sz="1900" b="1" dirty="0" smtClean="0">
                <a:solidFill>
                  <a:srgbClr val="FFFF00"/>
                </a:solidFill>
                <a:latin typeface="Arial" charset="0"/>
              </a:rPr>
              <a:t>.</a:t>
            </a:r>
          </a:p>
          <a:p>
            <a:pPr marL="533400" indent="-533400" eaLnBrk="1" hangingPunct="1">
              <a:buClr>
                <a:srgbClr val="000066"/>
              </a:buClr>
              <a:buSzPct val="110000"/>
              <a:buFont typeface="Wingdings" pitchFamily="2" charset="2"/>
              <a:buAutoNum type="arabicPeriod"/>
            </a:pPr>
            <a:endParaRPr lang="ru-RU" sz="800" b="1" dirty="0" smtClean="0">
              <a:solidFill>
                <a:srgbClr val="FFFF00"/>
              </a:solidFill>
              <a:latin typeface="Arial" charset="0"/>
            </a:endParaRPr>
          </a:p>
          <a:p>
            <a:pPr marL="533400" indent="-533400" eaLnBrk="1" hangingPunct="1">
              <a:buClr>
                <a:srgbClr val="000066"/>
              </a:buClr>
              <a:buSzPct val="110000"/>
              <a:buFont typeface="Wingdings" pitchFamily="2" charset="2"/>
              <a:buAutoNum type="arabicPeriod"/>
            </a:pPr>
            <a:r>
              <a:rPr lang="ru-RU" sz="1900" b="1" dirty="0" smtClean="0">
                <a:solidFill>
                  <a:srgbClr val="FFFF00"/>
                </a:solidFill>
                <a:latin typeface="Arial" charset="0"/>
              </a:rPr>
              <a:t>Экономическая оценка эффективности средств, инвестируемых в производство научно-технической продукции.</a:t>
            </a:r>
          </a:p>
          <a:p>
            <a:pPr marL="533400" indent="-533400" eaLnBrk="1" hangingPunct="1">
              <a:buClr>
                <a:srgbClr val="000066"/>
              </a:buClr>
              <a:buSzPct val="110000"/>
              <a:buFont typeface="Wingdings" pitchFamily="2" charset="2"/>
              <a:buAutoNum type="arabicPeriod"/>
            </a:pPr>
            <a:endParaRPr lang="ru-RU" sz="800" b="1" dirty="0" smtClean="0">
              <a:solidFill>
                <a:srgbClr val="FFFF00"/>
              </a:solidFill>
              <a:latin typeface="Arial" charset="0"/>
            </a:endParaRPr>
          </a:p>
          <a:p>
            <a:pPr marL="533400" indent="-533400" eaLnBrk="1" hangingPunct="1">
              <a:buClr>
                <a:srgbClr val="000066"/>
              </a:buClr>
              <a:buSzPct val="110000"/>
            </a:pPr>
            <a:endParaRPr lang="ru-RU" sz="1900" b="1" dirty="0" smtClean="0">
              <a:solidFill>
                <a:srgbClr val="FFFF00"/>
              </a:solidFill>
              <a:latin typeface="Arial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66800" y="1981200"/>
            <a:ext cx="7772400" cy="4495800"/>
          </a:xfrm>
        </p:spPr>
        <p:txBody>
          <a:bodyPr>
            <a:normAutofit/>
          </a:bodyPr>
          <a:lstStyle/>
          <a:p>
            <a:pPr marL="0" indent="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Лицензионное вознаграждение </a:t>
            </a: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– </a:t>
            </a:r>
            <a:r>
              <a:rPr lang="ru-RU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вознаграждение</a:t>
            </a: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 за предоставление права на использование ОИС.</a:t>
            </a:r>
          </a:p>
          <a:p>
            <a:pPr marL="0" indent="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400" dirty="0" smtClean="0">
              <a:solidFill>
                <a:schemeClr val="accent2">
                  <a:lumMod val="60000"/>
                  <a:lumOff val="40000"/>
                </a:schemeClr>
              </a:solidFill>
              <a:latin typeface="Arial Black" pitchFamily="34" charset="0"/>
            </a:endParaRPr>
          </a:p>
          <a:p>
            <a:pPr marL="0" indent="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Лицензионное вознаграждение может устанавливаться в форме:</a:t>
            </a:r>
          </a:p>
          <a:p>
            <a:pPr marL="0" indent="533400" eaLnBrk="1" hangingPunct="1">
              <a:lnSpc>
                <a:spcPct val="80000"/>
              </a:lnSpc>
            </a:pP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роялти;</a:t>
            </a:r>
          </a:p>
          <a:p>
            <a:pPr marL="0" indent="533400" eaLnBrk="1" hangingPunct="1">
              <a:lnSpc>
                <a:spcPct val="80000"/>
              </a:lnSpc>
            </a:pP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паушальных платежей;</a:t>
            </a:r>
          </a:p>
          <a:p>
            <a:pPr marL="0" indent="533400" eaLnBrk="1" hangingPunct="1">
              <a:lnSpc>
                <a:spcPct val="80000"/>
              </a:lnSpc>
            </a:pPr>
            <a:r>
              <a:rPr lang="ru-RU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неденежной</a:t>
            </a: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 форме;</a:t>
            </a:r>
          </a:p>
          <a:p>
            <a:pPr marL="0" indent="533400" eaLnBrk="1" hangingPunct="1">
              <a:lnSpc>
                <a:spcPct val="80000"/>
              </a:lnSpc>
            </a:pP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комбинации указанных форм вознаграждения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800" b="1" smtClean="0">
                <a:solidFill>
                  <a:srgbClr val="FFFF99"/>
                </a:solidFill>
              </a:rPr>
              <a:t>В патентно-лицензионной торговле выделяются две основные формы платежа:</a:t>
            </a:r>
            <a:br>
              <a:rPr lang="ru-RU" sz="2800" b="1" smtClean="0">
                <a:solidFill>
                  <a:srgbClr val="FFFF99"/>
                </a:solidFill>
              </a:rPr>
            </a:br>
            <a:endParaRPr lang="ru-RU" sz="2800" b="1" smtClean="0">
              <a:solidFill>
                <a:srgbClr val="FFFF99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981200"/>
            <a:ext cx="8077200" cy="44196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000" u="sng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платежи по роялти </a:t>
            </a:r>
            <a:r>
              <a:rPr lang="ru-RU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– фиксированные процентные ставки, выплачиваемые лицензиатом через согласованные с лицензиаром интервалы времени (например, ежегодно), начиная с года использования предмета лицензии или его производственного освоения;</a:t>
            </a:r>
          </a:p>
          <a:p>
            <a:pPr eaLnBrk="1" hangingPunct="1">
              <a:lnSpc>
                <a:spcPct val="80000"/>
              </a:lnSpc>
            </a:pPr>
            <a:endParaRPr lang="ru-RU" sz="2000" dirty="0" smtClean="0">
              <a:solidFill>
                <a:schemeClr val="accent2">
                  <a:lumMod val="60000"/>
                  <a:lumOff val="40000"/>
                </a:schemeClr>
              </a:solidFill>
              <a:latin typeface="Arial Black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u="sng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паушальный платеж </a:t>
            </a:r>
            <a:r>
              <a:rPr lang="ru-RU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– форма лицензионного вознаграждения, выплачиваемого в виде фиксированного платежа (единовременного или в рассрочку) вне зависимости от результатов освоения лицензии, объемов производства или реализации продукции по лицензии;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648" y="1905000"/>
            <a:ext cx="8153400" cy="4191000"/>
          </a:xfrm>
        </p:spPr>
        <p:txBody>
          <a:bodyPr>
            <a:normAutofit/>
          </a:bodyPr>
          <a:lstStyle/>
          <a:p>
            <a:pPr marL="0" indent="625475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Роялти могут устанавливаться в виде:</a:t>
            </a:r>
          </a:p>
          <a:p>
            <a:pPr marL="0" indent="625475" eaLnBrk="1" hangingPunct="1"/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процента от цены произведенной (реализованной) продукции по лицензии;</a:t>
            </a:r>
          </a:p>
          <a:p>
            <a:pPr marL="0" indent="625475" eaLnBrk="1" hangingPunct="1"/>
            <a:r>
              <a:rPr lang="ru-RU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твердо установленного (фиксированного) сбора с единицы произведенной (реализованной) по лицензии продукции или иной базы исчисления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  <a:ea typeface="+mn-ea"/>
                <a:cs typeface="+mn-cs"/>
              </a:rPr>
              <a:t>Если за базу роялти принимается объем реализации лицензионной продукции, расчет лицензионных платежей производится по формуле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  <p:sp>
        <p:nvSpPr>
          <p:cNvPr id="102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2971800"/>
            <a:ext cx="8229600" cy="2209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</a:t>
            </a:r>
            <a:r>
              <a:rPr lang="en-US" sz="2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R 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– цена лицензии, рассчитанная в виде роялти;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V</a:t>
            </a:r>
            <a:r>
              <a:rPr lang="en-US" sz="2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 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– планируемый объем реализуемой продукции в 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-</a:t>
            </a:r>
            <a:r>
              <a:rPr lang="ru-RU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ом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году;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Z</a:t>
            </a:r>
            <a:r>
              <a:rPr lang="en-US" sz="2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 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– цена единицы реализуемой продукции в 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-</a:t>
            </a:r>
            <a:r>
              <a:rPr lang="ru-RU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ом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году;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R 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– ставка роялти;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– срок действия лицензионного договора;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It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– индекс роста цен в 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-</a:t>
            </a:r>
            <a:r>
              <a:rPr lang="ru-RU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ом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году;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 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– порядковый номер рассматриваемого периода.</a:t>
            </a:r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2133600" y="1676400"/>
          <a:ext cx="4648200" cy="1219200"/>
        </p:xfrm>
        <a:graphic>
          <a:graphicData uri="http://schemas.openxmlformats.org/presentationml/2006/ole">
            <p:oleObj spid="_x0000_s68616" name="Формула" r:id="rId3" imgW="1333500" imgH="431800" progId="Equation.3">
              <p:embed/>
            </p:oleObj>
          </a:graphicData>
        </a:graphic>
      </p:graphicFrame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533400" y="5334000"/>
          <a:ext cx="2209800" cy="1046163"/>
        </p:xfrm>
        <a:graphic>
          <a:graphicData uri="http://schemas.openxmlformats.org/presentationml/2006/ole">
            <p:oleObj spid="_x0000_s68617" name="Формула" r:id="rId4" imgW="901309" imgH="431613" progId="Equation.3">
              <p:embed/>
            </p:oleObj>
          </a:graphicData>
        </a:graphic>
      </p:graphicFrame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2917937" y="5867400"/>
            <a:ext cx="62260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kumimoji="0" lang="en-US" b="1" i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charset="0"/>
              </a:rPr>
              <a:t>i</a:t>
            </a:r>
            <a:r>
              <a:rPr kumimoji="0" lang="en-US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charset="0"/>
              </a:rPr>
              <a:t> </a:t>
            </a:r>
            <a:r>
              <a:rPr kumimoji="0" lang="ru-RU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charset="0"/>
              </a:rPr>
              <a:t>– расчетный рост цен, обусловленный </a:t>
            </a:r>
            <a:r>
              <a:rPr kumimoji="0" lang="ru-RU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charset="0"/>
              </a:rPr>
              <a:t>инфляцией</a:t>
            </a:r>
            <a:endParaRPr kumimoji="0" lang="ru-RU" b="1" dirty="0">
              <a:solidFill>
                <a:schemeClr val="accent5">
                  <a:lumMod val="60000"/>
                  <a:lumOff val="40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  <a:ea typeface="+mn-ea"/>
                <a:cs typeface="+mn-cs"/>
              </a:rPr>
              <a:t>Если за базу роялти принимается размер прибыли, расчет лицензионных платежей производится по формуле 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90600" y="2819400"/>
            <a:ext cx="7772400" cy="22923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R 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– цена лицензии, рассчитанная в виде роялти;</a:t>
            </a:r>
          </a:p>
          <a:p>
            <a:pPr>
              <a:lnSpc>
                <a:spcPct val="80000"/>
              </a:lnSpc>
            </a:pP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Пи, Пб – прибыль до и после использования объекта промышленной собственности соответственно; </a:t>
            </a:r>
          </a:p>
          <a:p>
            <a:pPr>
              <a:lnSpc>
                <a:spcPct val="80000"/>
              </a:lnSpc>
            </a:pP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V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 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– планируемый объем реализуемой продукции в 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-</a:t>
            </a:r>
            <a:r>
              <a:rPr lang="ru-RU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ом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году;</a:t>
            </a:r>
          </a:p>
          <a:p>
            <a:pPr>
              <a:lnSpc>
                <a:spcPct val="80000"/>
              </a:lnSpc>
            </a:pP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R – ставка роялти; 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 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– срок действия лицензионного договора; </a:t>
            </a:r>
          </a:p>
          <a:p>
            <a:pPr>
              <a:lnSpc>
                <a:spcPct val="80000"/>
              </a:lnSpc>
            </a:pP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kt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– коэффициент дисконтирования (дисконтный множитель);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 </a:t>
            </a:r>
            <a:r>
              <a:rPr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– порядковый номер рассматриваемого периода. </a:t>
            </a:r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838200" y="1676400"/>
          <a:ext cx="4572000" cy="1077913"/>
        </p:xfrm>
        <a:graphic>
          <a:graphicData uri="http://schemas.openxmlformats.org/presentationml/2006/ole">
            <p:oleObj spid="_x0000_s69640" name="Формула" r:id="rId3" imgW="1816100" imgH="431800" progId="Equation.3">
              <p:embed/>
            </p:oleObj>
          </a:graphicData>
        </a:graphic>
      </p:graphicFrame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1" name="Object 6"/>
          <p:cNvGraphicFramePr>
            <a:graphicFrameLocks noChangeAspect="1"/>
          </p:cNvGraphicFramePr>
          <p:nvPr/>
        </p:nvGraphicFramePr>
        <p:xfrm>
          <a:off x="457200" y="5410200"/>
          <a:ext cx="3962400" cy="1073150"/>
        </p:xfrm>
        <a:graphic>
          <a:graphicData uri="http://schemas.openxmlformats.org/presentationml/2006/ole">
            <p:oleObj spid="_x0000_s69641" name="Формула" r:id="rId4" imgW="1727200" imgH="469900" progId="Equation.3">
              <p:embed/>
            </p:oleObj>
          </a:graphicData>
        </a:graphic>
      </p:graphicFrame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4572000" y="5791200"/>
            <a:ext cx="38022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kumimoji="0"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r</a:t>
            </a:r>
            <a:r>
              <a:rPr kumimoji="0" lang="ru-RU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– ставка дисконтирования</a:t>
            </a:r>
            <a:r>
              <a:rPr kumimoji="0" lang="ru-RU" sz="2000" b="1" dirty="0" smtClean="0">
                <a:latin typeface="Arial" charset="0"/>
              </a:rPr>
              <a:t> </a:t>
            </a:r>
            <a:endParaRPr kumimoji="0" lang="ru-RU" sz="20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429000" y="1828800"/>
            <a:ext cx="5480050" cy="41513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200" smtClean="0">
                <a:solidFill>
                  <a:srgbClr val="000066"/>
                </a:solidFill>
                <a:latin typeface="Arial Black" pitchFamily="34" charset="0"/>
              </a:rPr>
              <a:t>3. Характеристика рынка научно-технической продукции </a:t>
            </a:r>
          </a:p>
        </p:txBody>
      </p:sp>
      <p:pic>
        <p:nvPicPr>
          <p:cNvPr id="25603" name="Picture 4" descr="0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9812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i="1" smtClean="0">
                <a:solidFill>
                  <a:srgbClr val="006600"/>
                </a:solidFill>
                <a:latin typeface="Arial Black" pitchFamily="34" charset="0"/>
              </a:rPr>
              <a:t>3. Характеристика рынка научно-технической продукции 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447800"/>
            <a:ext cx="6775450" cy="4151313"/>
          </a:xfrm>
        </p:spPr>
        <p:txBody>
          <a:bodyPr/>
          <a:lstStyle/>
          <a:p>
            <a:pPr marL="0" indent="625475">
              <a:buFont typeface="Wingdings" pitchFamily="2" charset="2"/>
              <a:buNone/>
              <a:defRPr/>
            </a:pPr>
            <a:r>
              <a:rPr lang="ru-RU" sz="22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Рынок научно-технической продукции</a:t>
            </a:r>
            <a:r>
              <a:rPr lang="ru-RU" sz="2200" b="1" smtClean="0">
                <a:latin typeface="Arial" charset="0"/>
              </a:rPr>
              <a:t> представляет собой сферу экономических отношений между ее владельцами и покупателями, в результате которых происходит </a:t>
            </a:r>
            <a:r>
              <a:rPr lang="ru-RU" sz="2200" b="1" u="sng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обмен </a:t>
            </a:r>
            <a:r>
              <a:rPr lang="ru-RU" sz="2200" b="1" smtClean="0">
                <a:latin typeface="Arial" charset="0"/>
              </a:rPr>
              <a:t>платежеспособного спроса на потребительскую ценность посредством </a:t>
            </a:r>
            <a:r>
              <a:rPr lang="ru-RU" sz="2200" b="1" u="sng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передачи прав на интеллектуальную собственность</a:t>
            </a:r>
            <a:r>
              <a:rPr lang="ru-RU" sz="2200" b="1" smtClean="0">
                <a:latin typeface="Arial" charset="0"/>
              </a:rPr>
              <a:t> 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219200" y="4572000"/>
            <a:ext cx="7924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2000" b="1" i="1" dirty="0"/>
              <a:t>Этот рынок во многом определяется техническим потенциалом научных и инновационных организаций и отличается от других рынков (труда, материальных ресурсов, финансов).</a:t>
            </a:r>
          </a:p>
        </p:txBody>
      </p:sp>
      <p:pic>
        <p:nvPicPr>
          <p:cNvPr id="26629" name="Picture 5" descr="imag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28638"/>
            <a:ext cx="1223963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i="1" smtClean="0">
                <a:solidFill>
                  <a:srgbClr val="006600"/>
                </a:solidFill>
                <a:latin typeface="Arial Black" pitchFamily="34" charset="0"/>
              </a:rPr>
              <a:t>3. Характеристика рынка научно-технической продукции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927225"/>
            <a:ext cx="7308850" cy="4151313"/>
          </a:xfrm>
        </p:spPr>
        <p:txBody>
          <a:bodyPr/>
          <a:lstStyle/>
          <a:p>
            <a:pPr marL="0" indent="441325">
              <a:buFont typeface="Wingdings" pitchFamily="2" charset="2"/>
              <a:buNone/>
            </a:pPr>
            <a:r>
              <a:rPr lang="ru-RU" b="1" smtClean="0">
                <a:latin typeface="Arial" charset="0"/>
              </a:rPr>
              <a:t>Рынок научно-технической продукции предваряет рынок инновационной продукции.</a:t>
            </a:r>
          </a:p>
          <a:p>
            <a:pPr marL="0" indent="441325">
              <a:buFont typeface="Wingdings" pitchFamily="2" charset="2"/>
              <a:buNone/>
            </a:pPr>
            <a:endParaRPr lang="ru-RU" b="1" smtClean="0">
              <a:latin typeface="Arial" charset="0"/>
            </a:endParaRPr>
          </a:p>
          <a:p>
            <a:pPr marL="0" indent="441325">
              <a:buFont typeface="Wingdings" pitchFamily="2" charset="2"/>
              <a:buNone/>
            </a:pPr>
            <a:r>
              <a:rPr lang="ru-RU" b="1" smtClean="0">
                <a:latin typeface="Arial" charset="0"/>
              </a:rPr>
              <a:t>Переход научно-технической продукции в инновационную предполагает обязательное прохождение ею всех стадий инновационного процесса, т.е. ее коммерциализацию</a:t>
            </a:r>
          </a:p>
        </p:txBody>
      </p:sp>
      <p:pic>
        <p:nvPicPr>
          <p:cNvPr id="27652" name="Picture 4" descr="imag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7200"/>
            <a:ext cx="1223963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i="1" smtClean="0">
                <a:solidFill>
                  <a:srgbClr val="006600"/>
                </a:solidFill>
                <a:latin typeface="Arial Black" pitchFamily="34" charset="0"/>
              </a:rPr>
              <a:t>3. Характеристика рынка научно-технической продукции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smtClean="0">
                <a:latin typeface="Arial" charset="0"/>
              </a:rPr>
              <a:t>Рынок научно-технической продукции представляет собой взаимоотношение </a:t>
            </a:r>
          </a:p>
          <a:p>
            <a:pPr lvl="1">
              <a:buClr>
                <a:srgbClr val="33CC33"/>
              </a:buClr>
            </a:pPr>
            <a:r>
              <a:rPr lang="ru-RU" b="1" smtClean="0">
                <a:latin typeface="Arial" charset="0"/>
              </a:rPr>
              <a:t>всех агентов рынка, представляющих на нем новейшие достижения науки и техники, научно-технической информации, ноу-хау;</a:t>
            </a:r>
          </a:p>
          <a:p>
            <a:pPr lvl="1">
              <a:buClr>
                <a:srgbClr val="33CC33"/>
              </a:buClr>
            </a:pPr>
            <a:r>
              <a:rPr lang="ru-RU" b="1" smtClean="0">
                <a:latin typeface="Arial" charset="0"/>
              </a:rPr>
              <a:t>потребителей этих товаров, которые намерены реализовать их на практике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1" lang="ru-RU" sz="2800" b="1" smtClean="0">
                <a:solidFill>
                  <a:srgbClr val="000000"/>
                </a:solidFill>
              </a:rPr>
              <a:t>Наукоемкие отрасли включают три рынка инновационной деятельности</a:t>
            </a:r>
          </a:p>
        </p:txBody>
      </p:sp>
      <p:grpSp>
        <p:nvGrpSpPr>
          <p:cNvPr id="86019" name="Group 3"/>
          <p:cNvGrpSpPr>
            <a:grpSpLocks/>
          </p:cNvGrpSpPr>
          <p:nvPr/>
        </p:nvGrpSpPr>
        <p:grpSpPr bwMode="auto">
          <a:xfrm>
            <a:off x="533400" y="1295400"/>
            <a:ext cx="8610600" cy="6019800"/>
            <a:chOff x="2794" y="5770"/>
            <a:chExt cx="6883" cy="5174"/>
          </a:xfrm>
        </p:grpSpPr>
        <p:pic>
          <p:nvPicPr>
            <p:cNvPr id="86020" name="Picture 4"/>
            <p:cNvPicPr>
              <a:picLocks noChangeAspect="1" noChangeArrowheads="1"/>
            </p:cNvPicPr>
            <p:nvPr/>
          </p:nvPicPr>
          <p:blipFill>
            <a:blip r:embed="rId2" cstate="print">
              <a:biLevel thresh="50000"/>
            </a:blip>
            <a:srcRect/>
            <a:stretch>
              <a:fillRect/>
            </a:stretch>
          </p:blipFill>
          <p:spPr bwMode="auto">
            <a:xfrm>
              <a:off x="2794" y="5770"/>
              <a:ext cx="6883" cy="4771"/>
            </a:xfrm>
            <a:prstGeom prst="rect">
              <a:avLst/>
            </a:prstGeom>
            <a:noFill/>
          </p:spPr>
        </p:pic>
        <p:sp>
          <p:nvSpPr>
            <p:cNvPr id="86021" name="Text Box 5"/>
            <p:cNvSpPr txBox="1">
              <a:spLocks noChangeArrowheads="1"/>
            </p:cNvSpPr>
            <p:nvPr/>
          </p:nvSpPr>
          <p:spPr bwMode="auto">
            <a:xfrm>
              <a:off x="3696" y="10690"/>
              <a:ext cx="5083" cy="254"/>
            </a:xfrm>
            <a:prstGeom prst="rect">
              <a:avLst/>
            </a:prstGeom>
            <a:noFill/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>
                <a:lnSpc>
                  <a:spcPct val="109000"/>
                </a:lnSpc>
              </a:pPr>
              <a:endParaRPr lang="ru-RU">
                <a:latin typeface="Times New Roman" pitchFamily="18" charset="0"/>
              </a:endParaRPr>
            </a:p>
          </p:txBody>
        </p:sp>
      </p:grpSp>
      <p:sp>
        <p:nvSpPr>
          <p:cNvPr id="86022" name="AutoShape 6"/>
          <p:cNvSpPr>
            <a:spLocks noChangeArrowheads="1"/>
          </p:cNvSpPr>
          <p:nvPr/>
        </p:nvSpPr>
        <p:spPr bwMode="auto">
          <a:xfrm>
            <a:off x="0" y="1828800"/>
            <a:ext cx="3810000" cy="685800"/>
          </a:xfrm>
          <a:prstGeom prst="cloudCallout">
            <a:avLst>
              <a:gd name="adj1" fmla="val 63417"/>
              <a:gd name="adj2" fmla="val 3217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000" b="1">
                <a:latin typeface="Times New Roman" pitchFamily="18" charset="0"/>
              </a:rPr>
              <a:t>Рынок НТП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6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05200" y="1905000"/>
            <a:ext cx="4495800" cy="415131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3200" i="1" smtClean="0">
                <a:solidFill>
                  <a:srgbClr val="000066"/>
                </a:solidFill>
                <a:latin typeface="Arial Black" pitchFamily="34" charset="0"/>
              </a:rPr>
              <a:t>1. Научно-техническая продукция: понятие, виды, особенности</a:t>
            </a:r>
            <a:endParaRPr lang="ru-RU" b="1" smtClean="0">
              <a:solidFill>
                <a:srgbClr val="FFFF00"/>
              </a:solidFill>
              <a:latin typeface="Arial" charset="0"/>
            </a:endParaRPr>
          </a:p>
        </p:txBody>
      </p:sp>
      <p:pic>
        <p:nvPicPr>
          <p:cNvPr id="6147" name="Picture 4" descr="0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9812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i="1" smtClean="0">
                <a:solidFill>
                  <a:srgbClr val="006600"/>
                </a:solidFill>
                <a:latin typeface="Arial Black" pitchFamily="34" charset="0"/>
              </a:rPr>
              <a:t>3. Характеристика рынка научно-технической продукции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927225"/>
            <a:ext cx="7385050" cy="4151313"/>
          </a:xfrm>
        </p:spPr>
        <p:txBody>
          <a:bodyPr/>
          <a:lstStyle/>
          <a:p>
            <a:pPr marL="0" indent="625475">
              <a:lnSpc>
                <a:spcPct val="90000"/>
              </a:lnSpc>
              <a:buFont typeface="Wingdings" pitchFamily="2" charset="2"/>
              <a:buNone/>
            </a:pPr>
            <a:r>
              <a:rPr lang="ru-RU" sz="2200" b="1" smtClean="0">
                <a:latin typeface="Arial" charset="0"/>
              </a:rPr>
              <a:t>Основными агентами мирового рынка научно-технической продукции (рынка технологий), являются: </a:t>
            </a:r>
          </a:p>
          <a:p>
            <a:pPr marL="0" indent="625475">
              <a:lnSpc>
                <a:spcPct val="90000"/>
              </a:lnSpc>
            </a:pPr>
            <a:r>
              <a:rPr lang="ru-RU" sz="2200" b="1" smtClean="0">
                <a:latin typeface="Arial" charset="0"/>
              </a:rPr>
              <a:t>индивидуальные изобретатели и мелкие инновационные фирмы – генераторы новых технических идей;</a:t>
            </a:r>
          </a:p>
          <a:p>
            <a:pPr marL="0" indent="625475">
              <a:lnSpc>
                <a:spcPct val="90000"/>
              </a:lnSpc>
            </a:pPr>
            <a:r>
              <a:rPr lang="ru-RU" sz="2200" b="1" smtClean="0">
                <a:latin typeface="Arial" charset="0"/>
              </a:rPr>
              <a:t>крупные научные и промышленные организации, выступающие как продавцами, так и покупателями;</a:t>
            </a:r>
          </a:p>
          <a:p>
            <a:pPr marL="0" indent="625475">
              <a:lnSpc>
                <a:spcPct val="90000"/>
              </a:lnSpc>
            </a:pPr>
            <a:r>
              <a:rPr lang="ru-RU" sz="2200" b="1" smtClean="0">
                <a:latin typeface="Arial" charset="0"/>
              </a:rPr>
              <a:t>посреднические фирмы (прежде всего, патентные поверенные)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b="1" i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Субъекты рынка научно-технической продукции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371600"/>
            <a:ext cx="7613650" cy="4114800"/>
          </a:xfrm>
        </p:spPr>
        <p:txBody>
          <a:bodyPr/>
          <a:lstStyle/>
          <a:p>
            <a:pPr marL="0" indent="62547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100" b="1" smtClean="0">
                <a:latin typeface="Arial" charset="0"/>
              </a:rPr>
              <a:t>Субъектами рынка НТП являются:</a:t>
            </a:r>
          </a:p>
          <a:p>
            <a:pPr marL="0" indent="62547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1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1) физические и юридические лица, создающие и реализующие НТП;</a:t>
            </a:r>
          </a:p>
          <a:p>
            <a:pPr marL="0" indent="62547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1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2) специализированные субъекты инновационной деятельности*,</a:t>
            </a:r>
            <a:r>
              <a:rPr lang="ru-RU" sz="2100" b="1" smtClean="0">
                <a:latin typeface="Arial" charset="0"/>
              </a:rPr>
              <a:t> основная деятельность которых направлена на создание инноваций и передачу их в различные области производства и сферы управления обществом;</a:t>
            </a:r>
          </a:p>
          <a:p>
            <a:pPr marL="0" indent="62547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1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3) государственные органы,</a:t>
            </a:r>
            <a:r>
              <a:rPr lang="ru-RU" sz="2100" b="1" smtClean="0">
                <a:latin typeface="Arial" charset="0"/>
              </a:rPr>
              <a:t> участвующие в регулировании инновационной деятельности;</a:t>
            </a:r>
          </a:p>
          <a:p>
            <a:pPr marL="0" indent="62547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1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4) общественные объединения,</a:t>
            </a:r>
            <a:r>
              <a:rPr lang="ru-RU" sz="2100" b="1" smtClean="0">
                <a:latin typeface="Arial" charset="0"/>
              </a:rPr>
              <a:t> представляющие и защищающие интересы производителей и потребителей НТП.</a:t>
            </a: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533400" y="5486400"/>
            <a:ext cx="8610600" cy="1190625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ru-RU" b="1" i="1">
                <a:solidFill>
                  <a:srgbClr val="000066"/>
                </a:solidFill>
              </a:rPr>
              <a:t>*Технополисы, технологические, промышленные и агропромышленные парки (технопарки), технологические инкубаторы, инновационные фонды, инновационные центры и иные организации инфраструктуры инновационной деятельности</a:t>
            </a:r>
          </a:p>
        </p:txBody>
      </p:sp>
      <p:pic>
        <p:nvPicPr>
          <p:cNvPr id="30725" name="Picture 5" descr="imag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7200"/>
            <a:ext cx="1223963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30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  <p:bldP spid="10035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Субъекты рынка научно-технической продукции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95400" y="1295400"/>
            <a:ext cx="7689850" cy="5105400"/>
          </a:xfrm>
        </p:spPr>
        <p:txBody>
          <a:bodyPr/>
          <a:lstStyle/>
          <a:p>
            <a:pPr marL="0" indent="62547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i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В зависимости от стадий жизненного цикла инновации различают следующих субъектов инновационной деятельности:</a:t>
            </a:r>
          </a:p>
          <a:p>
            <a:pPr marL="0" indent="625475" eaLnBrk="1" hangingPunct="1">
              <a:lnSpc>
                <a:spcPct val="90000"/>
              </a:lnSpc>
              <a:buSzPct val="105000"/>
              <a:buFont typeface="Wingdings" pitchFamily="2" charset="2"/>
              <a:buAutoNum type="arabicPeriod"/>
              <a:defRPr/>
            </a:pPr>
            <a:r>
              <a:rPr lang="ru-RU" b="1" smtClean="0">
                <a:solidFill>
                  <a:srgbClr val="000099"/>
                </a:solidFill>
                <a:latin typeface="Arial" charset="0"/>
              </a:rPr>
              <a:t>Академия наук.</a:t>
            </a:r>
          </a:p>
          <a:p>
            <a:pPr marL="0" indent="625475" eaLnBrk="1" hangingPunct="1">
              <a:lnSpc>
                <a:spcPct val="90000"/>
              </a:lnSpc>
              <a:buSzPct val="105000"/>
              <a:buFont typeface="Wingdings" pitchFamily="2" charset="2"/>
              <a:buAutoNum type="arabicPeriod"/>
              <a:defRPr/>
            </a:pPr>
            <a:r>
              <a:rPr lang="ru-RU" b="1" smtClean="0">
                <a:solidFill>
                  <a:srgbClr val="000099"/>
                </a:solidFill>
                <a:latin typeface="Arial" charset="0"/>
              </a:rPr>
              <a:t>Вузы. Различные НИИ.</a:t>
            </a:r>
          </a:p>
          <a:p>
            <a:pPr marL="0" indent="625475" eaLnBrk="1" hangingPunct="1">
              <a:lnSpc>
                <a:spcPct val="90000"/>
              </a:lnSpc>
              <a:buSzPct val="105000"/>
              <a:buFont typeface="Wingdings" pitchFamily="2" charset="2"/>
              <a:buAutoNum type="arabicPeriod"/>
              <a:defRPr/>
            </a:pPr>
            <a:r>
              <a:rPr lang="ru-RU" b="1" smtClean="0">
                <a:solidFill>
                  <a:srgbClr val="000099"/>
                </a:solidFill>
                <a:latin typeface="Arial" charset="0"/>
              </a:rPr>
              <a:t>Инновационные центры. </a:t>
            </a:r>
            <a:r>
              <a:rPr lang="ru-RU" b="1" smtClean="0">
                <a:latin typeface="Arial" charset="0"/>
              </a:rPr>
              <a:t>Является активной частью инновационной инфраструктуры.</a:t>
            </a:r>
          </a:p>
          <a:p>
            <a:pPr marL="0" indent="625475" eaLnBrk="1" hangingPunct="1">
              <a:lnSpc>
                <a:spcPct val="90000"/>
              </a:lnSpc>
              <a:buSzPct val="105000"/>
              <a:buFont typeface="Wingdings" pitchFamily="2" charset="2"/>
              <a:buAutoNum type="arabicPeriod"/>
              <a:defRPr/>
            </a:pPr>
            <a:r>
              <a:rPr lang="ru-RU" b="1" smtClean="0">
                <a:solidFill>
                  <a:srgbClr val="000099"/>
                </a:solidFill>
                <a:latin typeface="Arial" charset="0"/>
              </a:rPr>
              <a:t>Инновационные организации</a:t>
            </a:r>
            <a:r>
              <a:rPr lang="ru-RU" b="1" smtClean="0">
                <a:latin typeface="Arial" charset="0"/>
              </a:rPr>
              <a:t> — хозяйствующие субъекты, «перехватывающие эстафету» у инновационных центров после создания опытных образцов и доводящие инновацию до стадии промышленного производства.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52600" y="228600"/>
            <a:ext cx="7391400" cy="1065213"/>
          </a:xfrm>
        </p:spPr>
        <p:txBody>
          <a:bodyPr/>
          <a:lstStyle/>
          <a:p>
            <a:pPr eaLnBrk="1" hangingPunct="1"/>
            <a:r>
              <a:rPr lang="ru-RU" sz="2400" b="1" i="1" smtClean="0">
                <a:solidFill>
                  <a:srgbClr val="006600"/>
                </a:solidFill>
              </a:rPr>
              <a:t>3. Особенности рынка НТП, обусловленные спецификой предлагаемого товара:</a:t>
            </a:r>
          </a:p>
        </p:txBody>
      </p:sp>
      <p:sp>
        <p:nvSpPr>
          <p:cNvPr id="1028" name="Содержимое 2"/>
          <p:cNvSpPr>
            <a:spLocks noGrp="1"/>
          </p:cNvSpPr>
          <p:nvPr>
            <p:ph idx="4294967295"/>
          </p:nvPr>
        </p:nvSpPr>
        <p:spPr>
          <a:xfrm>
            <a:off x="1225550" y="1447800"/>
            <a:ext cx="7918450" cy="5410200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SzPct val="89000"/>
              <a:buFont typeface="Wingdings" pitchFamily="2" charset="2"/>
              <a:buChar char="q"/>
            </a:pPr>
            <a:r>
              <a:rPr lang="ru-RU" sz="2000" b="1" smtClean="0">
                <a:latin typeface="Arial" charset="0"/>
              </a:rPr>
              <a:t>рынок характеризуется большим разнообразием товаров; </a:t>
            </a:r>
          </a:p>
          <a:p>
            <a:pPr eaLnBrk="1" hangingPunct="1">
              <a:buClr>
                <a:srgbClr val="FFFF00"/>
              </a:buClr>
              <a:buSzPct val="89000"/>
              <a:buFont typeface="Wingdings" pitchFamily="2" charset="2"/>
              <a:buChar char="q"/>
            </a:pPr>
            <a:r>
              <a:rPr lang="ru-RU" sz="2000" b="1" smtClean="0">
                <a:latin typeface="Arial" charset="0"/>
              </a:rPr>
              <a:t>имеет глобальный характер; </a:t>
            </a:r>
          </a:p>
          <a:p>
            <a:pPr eaLnBrk="1" hangingPunct="1">
              <a:buClr>
                <a:srgbClr val="FFFF00"/>
              </a:buClr>
              <a:buSzPct val="89000"/>
              <a:buFont typeface="Wingdings" pitchFamily="2" charset="2"/>
              <a:buChar char="q"/>
            </a:pPr>
            <a:r>
              <a:rPr lang="ru-RU" sz="2000" b="1" smtClean="0">
                <a:latin typeface="Arial" charset="0"/>
              </a:rPr>
              <a:t>по своей природе это «рынок покупателя», где имеет место значительное преобладание предложения товаров над спросом, что позволяет покупателям диктовать свои условия; </a:t>
            </a:r>
          </a:p>
          <a:p>
            <a:pPr eaLnBrk="1" hangingPunct="1">
              <a:buClr>
                <a:srgbClr val="FFFF00"/>
              </a:buClr>
              <a:buSzPct val="89000"/>
              <a:buFont typeface="Wingdings" pitchFamily="2" charset="2"/>
              <a:buChar char="q"/>
            </a:pPr>
            <a:r>
              <a:rPr lang="ru-RU" sz="2000" b="1" smtClean="0">
                <a:latin typeface="Arial" charset="0"/>
              </a:rPr>
              <a:t>жесткий характер конкуренции на данном рынке, приводящий не к усреднению цены на нововведение, а к появлению другого нововведения; </a:t>
            </a:r>
          </a:p>
          <a:p>
            <a:pPr eaLnBrk="1" hangingPunct="1">
              <a:buClr>
                <a:srgbClr val="FFFF00"/>
              </a:buClr>
              <a:buSzPct val="89000"/>
              <a:buFont typeface="Wingdings" pitchFamily="2" charset="2"/>
              <a:buChar char="q"/>
            </a:pPr>
            <a:r>
              <a:rPr lang="ru-RU" sz="2000" b="1" smtClean="0">
                <a:latin typeface="Arial" charset="0"/>
              </a:rPr>
              <a:t>покупателями НТП являются профессионалы, а цель покупки заключается в повышении конкурентоспособности организации, приобретающей новшество</a:t>
            </a:r>
          </a:p>
        </p:txBody>
      </p:sp>
      <p:pic>
        <p:nvPicPr>
          <p:cNvPr id="1029" name="Picture 4" descr="ima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57200"/>
            <a:ext cx="1223963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4032250" y="2889250"/>
          <a:ext cx="1079500" cy="1079500"/>
        </p:xfrm>
        <a:graphic>
          <a:graphicData uri="http://schemas.openxmlformats.org/presentationml/2006/ole">
            <p:oleObj spid="_x0000_s1029" name="PDF" r:id="rId5" imgW="1080000" imgH="1080000" progId="FoxitReader.Document">
              <p:embed/>
            </p:oleObj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76475" y="228600"/>
            <a:ext cx="6867525" cy="1065213"/>
          </a:xfrm>
        </p:spPr>
        <p:txBody>
          <a:bodyPr/>
          <a:lstStyle/>
          <a:p>
            <a:pPr>
              <a:defRPr/>
            </a:pPr>
            <a:r>
              <a:rPr lang="ru-RU" sz="2400" b="1" i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Особенности рынка НТП, обусловленные спецификой предлагаемого товара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600200"/>
            <a:ext cx="6775450" cy="4478338"/>
          </a:xfrm>
        </p:spPr>
        <p:txBody>
          <a:bodyPr/>
          <a:lstStyle/>
          <a:p>
            <a:pPr marL="6350" indent="619125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 smtClean="0">
                <a:latin typeface="Arial" charset="0"/>
              </a:rPr>
              <a:t>Формирование и развитие рынка научно-технической продукции предполагают создание также маркетингового механизма, включающего:</a:t>
            </a:r>
          </a:p>
          <a:p>
            <a:pPr marL="6350" indent="619125">
              <a:lnSpc>
                <a:spcPct val="90000"/>
              </a:lnSpc>
              <a:buFont typeface="Wingdings" pitchFamily="2" charset="2"/>
              <a:buNone/>
            </a:pPr>
            <a:endParaRPr lang="ru-RU" sz="2000" b="1" smtClean="0">
              <a:latin typeface="Arial" charset="0"/>
            </a:endParaRPr>
          </a:p>
          <a:p>
            <a:pPr marL="6350" indent="619125">
              <a:lnSpc>
                <a:spcPct val="90000"/>
              </a:lnSpc>
            </a:pPr>
            <a:r>
              <a:rPr lang="ru-RU" sz="2000" b="1" smtClean="0">
                <a:latin typeface="Arial" charset="0"/>
              </a:rPr>
              <a:t>анализ спроса на научно-техническую продукцию;</a:t>
            </a:r>
          </a:p>
          <a:p>
            <a:pPr marL="6350" indent="619125">
              <a:lnSpc>
                <a:spcPct val="90000"/>
              </a:lnSpc>
            </a:pPr>
            <a:endParaRPr lang="ru-RU" sz="800" b="1" smtClean="0">
              <a:latin typeface="Arial" charset="0"/>
            </a:endParaRPr>
          </a:p>
          <a:p>
            <a:pPr marL="6350" indent="619125">
              <a:lnSpc>
                <a:spcPct val="90000"/>
              </a:lnSpc>
            </a:pPr>
            <a:r>
              <a:rPr lang="ru-RU" sz="2000" b="1" smtClean="0">
                <a:latin typeface="Arial" charset="0"/>
              </a:rPr>
              <a:t>формирование предложений на ее использование;</a:t>
            </a:r>
          </a:p>
          <a:p>
            <a:pPr marL="6350" indent="619125">
              <a:lnSpc>
                <a:spcPct val="90000"/>
              </a:lnSpc>
            </a:pPr>
            <a:endParaRPr lang="ru-RU" sz="800" b="1" smtClean="0">
              <a:latin typeface="Arial" charset="0"/>
            </a:endParaRPr>
          </a:p>
          <a:p>
            <a:pPr marL="6350" indent="619125">
              <a:lnSpc>
                <a:spcPct val="90000"/>
              </a:lnSpc>
            </a:pPr>
            <a:r>
              <a:rPr lang="ru-RU" sz="2000" b="1" smtClean="0">
                <a:latin typeface="Arial" charset="0"/>
              </a:rPr>
              <a:t>изучение условий внедрения;</a:t>
            </a:r>
          </a:p>
          <a:p>
            <a:pPr marL="6350" indent="619125">
              <a:lnSpc>
                <a:spcPct val="90000"/>
              </a:lnSpc>
            </a:pPr>
            <a:endParaRPr lang="ru-RU" sz="800" b="1" smtClean="0">
              <a:latin typeface="Arial" charset="0"/>
            </a:endParaRPr>
          </a:p>
          <a:p>
            <a:pPr marL="6350" indent="619125">
              <a:lnSpc>
                <a:spcPct val="90000"/>
              </a:lnSpc>
            </a:pPr>
            <a:r>
              <a:rPr lang="ru-RU" sz="2000" b="1" smtClean="0">
                <a:latin typeface="Arial" charset="0"/>
              </a:rPr>
              <a:t>информационно-консультативное обслуживание процесса освоения новой научно-технической продукции.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600200"/>
            <a:ext cx="6775450" cy="48593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ru-RU" i="1" dirty="0" smtClean="0">
                <a:solidFill>
                  <a:srgbClr val="000066"/>
                </a:solidFill>
                <a:latin typeface="Arial Black" pitchFamily="34" charset="0"/>
              </a:rPr>
              <a:t>4. Современные тенденции мировой экономики, обусловленные повышением технологического уровня: </a:t>
            </a:r>
            <a:r>
              <a:rPr lang="ru-RU" i="1" dirty="0" err="1" smtClean="0">
                <a:solidFill>
                  <a:srgbClr val="000066"/>
                </a:solidFill>
                <a:latin typeface="Arial Black" pitchFamily="34" charset="0"/>
              </a:rPr>
              <a:t>хайтеграция</a:t>
            </a:r>
            <a:r>
              <a:rPr lang="ru-RU" i="1" dirty="0" smtClean="0">
                <a:solidFill>
                  <a:srgbClr val="000066"/>
                </a:solidFill>
                <a:latin typeface="Arial Black" pitchFamily="34" charset="0"/>
              </a:rPr>
              <a:t>, </a:t>
            </a:r>
            <a:r>
              <a:rPr lang="ru-RU" i="1" dirty="0" err="1" smtClean="0">
                <a:solidFill>
                  <a:srgbClr val="000066"/>
                </a:solidFill>
                <a:latin typeface="Arial Black" pitchFamily="34" charset="0"/>
              </a:rPr>
              <a:t>софтизация</a:t>
            </a:r>
            <a:r>
              <a:rPr lang="ru-RU" i="1" dirty="0" smtClean="0">
                <a:solidFill>
                  <a:srgbClr val="000066"/>
                </a:solidFill>
                <a:latin typeface="Arial Black" pitchFamily="34" charset="0"/>
              </a:rPr>
              <a:t>, </a:t>
            </a:r>
            <a:r>
              <a:rPr lang="ru-RU" i="1" dirty="0" err="1" smtClean="0">
                <a:solidFill>
                  <a:srgbClr val="000066"/>
                </a:solidFill>
                <a:latin typeface="Arial Black" pitchFamily="34" charset="0"/>
              </a:rPr>
              <a:t>сервизация</a:t>
            </a:r>
            <a:r>
              <a:rPr lang="ru-RU" i="1" dirty="0" smtClean="0">
                <a:solidFill>
                  <a:srgbClr val="000066"/>
                </a:solidFill>
                <a:latin typeface="Arial Black" pitchFamily="34" charset="0"/>
              </a:rPr>
              <a:t>.</a:t>
            </a:r>
          </a:p>
        </p:txBody>
      </p:sp>
      <p:pic>
        <p:nvPicPr>
          <p:cNvPr id="33795" name="Picture 4" descr="0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3716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76475" y="228600"/>
            <a:ext cx="6867525" cy="1065213"/>
          </a:xfrm>
        </p:spPr>
        <p:txBody>
          <a:bodyPr/>
          <a:lstStyle/>
          <a:p>
            <a:pPr eaLnBrk="1" hangingPunct="1"/>
            <a:r>
              <a:rPr lang="ru-RU" sz="2000" i="1" dirty="0" smtClean="0">
                <a:solidFill>
                  <a:srgbClr val="000066"/>
                </a:solidFill>
                <a:latin typeface="Arial Black" pitchFamily="34" charset="0"/>
              </a:rPr>
              <a:t>4. </a:t>
            </a:r>
            <a:r>
              <a:rPr lang="ru-RU" sz="2000" i="1" dirty="0" err="1" smtClean="0">
                <a:solidFill>
                  <a:srgbClr val="000066"/>
                </a:solidFill>
                <a:latin typeface="Arial Black" pitchFamily="34" charset="0"/>
              </a:rPr>
              <a:t>Хайтеграция</a:t>
            </a:r>
            <a:r>
              <a:rPr lang="ru-RU" sz="2000" i="1" dirty="0" smtClean="0">
                <a:solidFill>
                  <a:srgbClr val="000066"/>
                </a:solidFill>
                <a:latin typeface="Arial Black" pitchFamily="34" charset="0"/>
              </a:rPr>
              <a:t>: понятие, влияние на экономический рост, концепция «технологической пропасти».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295400"/>
            <a:ext cx="7689850" cy="4191000"/>
          </a:xfrm>
        </p:spPr>
        <p:txBody>
          <a:bodyPr/>
          <a:lstStyle/>
          <a:p>
            <a:pPr marL="2601913" indent="-2236788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Хайтеграция</a:t>
            </a:r>
            <a:r>
              <a:rPr lang="ru-RU" sz="2200" b="1" i="1" dirty="0" smtClean="0">
                <a:latin typeface="Arial" charset="0"/>
              </a:rPr>
              <a:t> </a:t>
            </a:r>
            <a:r>
              <a:rPr lang="ru-RU" sz="2200" b="1" dirty="0" smtClean="0">
                <a:latin typeface="Arial" charset="0"/>
                <a:cs typeface="Arial" charset="0"/>
              </a:rPr>
              <a:t>—</a:t>
            </a:r>
            <a:r>
              <a:rPr lang="ru-RU" sz="2200" b="1" dirty="0" smtClean="0">
                <a:latin typeface="Arial" charset="0"/>
              </a:rPr>
              <a:t> процесс предпочтительного обмена высоких технологий на высокие технологии, а не их продажа.</a:t>
            </a:r>
          </a:p>
          <a:p>
            <a:pPr indent="2222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1100" b="1" dirty="0" smtClean="0">
              <a:latin typeface="Arial" charset="0"/>
            </a:endParaRPr>
          </a:p>
          <a:p>
            <a:pPr marL="3175" indent="536575" eaLnBrk="1" hangingPunct="1">
              <a:lnSpc>
                <a:spcPct val="90000"/>
              </a:lnSpc>
              <a:buNone/>
              <a:defRPr/>
            </a:pPr>
            <a:r>
              <a:rPr lang="ru-RU" sz="1800" b="1" dirty="0" smtClean="0">
                <a:latin typeface="Arial" charset="0"/>
              </a:rPr>
              <a:t>В группу развитых входят страны, способные производить не только высокотехнологичную продукцию, но и сами высокие технологии или технотронные средства производства для обрабатывающей промышленности.</a:t>
            </a:r>
          </a:p>
          <a:p>
            <a:pPr indent="2222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800" b="1" dirty="0" smtClean="0">
              <a:latin typeface="Arial" charset="0"/>
            </a:endParaRPr>
          </a:p>
          <a:p>
            <a:pPr marL="0" indent="533400" eaLnBrk="1" hangingPunct="1">
              <a:buNone/>
              <a:defRPr/>
            </a:pPr>
            <a:r>
              <a:rPr lang="ru-RU" sz="1800" b="1" dirty="0" smtClean="0">
                <a:latin typeface="Arial" charset="0"/>
              </a:rPr>
              <a:t>Неэквивалентный внешнеэкономический обмен в большинстве случаев  толкает национальную экономику и ее ведущие отрасли в «</a:t>
            </a:r>
            <a:r>
              <a:rPr lang="ru-RU" sz="18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ловушку нарастающего технологического отставания</a:t>
            </a:r>
            <a:r>
              <a:rPr lang="ru-RU" sz="1800" b="1" dirty="0" smtClean="0">
                <a:latin typeface="Arial" charset="0"/>
              </a:rPr>
              <a:t>» (так называемая, концепция «технологической пропасти»), что подрывает национальную безопасность страны.</a:t>
            </a:r>
          </a:p>
          <a:p>
            <a:pPr indent="2222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800" b="1" dirty="0" smtClean="0">
              <a:latin typeface="Arial" charset="0"/>
            </a:endParaRPr>
          </a:p>
        </p:txBody>
      </p:sp>
      <p:pic>
        <p:nvPicPr>
          <p:cNvPr id="5" name="Picture 5" descr="innovaci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1447800" cy="110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685800" y="5486400"/>
            <a:ext cx="8077200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22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b="1" i="1" dirty="0" err="1" smtClean="0"/>
              <a:t>Высо́кие</a:t>
            </a:r>
            <a:r>
              <a:rPr lang="ru-RU" sz="1600" b="1" i="1" dirty="0" smtClean="0"/>
              <a:t> </a:t>
            </a:r>
            <a:r>
              <a:rPr lang="ru-RU" sz="1600" b="1" i="1" dirty="0" err="1" smtClean="0"/>
              <a:t>техноло́гии</a:t>
            </a:r>
            <a:r>
              <a:rPr lang="ru-RU" sz="1600" b="1" i="1" dirty="0" smtClean="0"/>
              <a:t> (англ. </a:t>
            </a:r>
            <a:r>
              <a:rPr lang="ru-RU" sz="1600" b="1" i="1" dirty="0" err="1" smtClean="0"/>
              <a:t>high</a:t>
            </a:r>
            <a:r>
              <a:rPr lang="ru-RU" sz="1600" b="1" i="1" dirty="0" smtClean="0"/>
              <a:t> </a:t>
            </a:r>
            <a:r>
              <a:rPr lang="ru-RU" sz="1600" b="1" i="1" dirty="0" err="1" smtClean="0"/>
              <a:t>technology</a:t>
            </a:r>
            <a:r>
              <a:rPr lang="ru-RU" sz="1600" b="1" i="1" dirty="0" smtClean="0"/>
              <a:t>, </a:t>
            </a:r>
            <a:r>
              <a:rPr lang="ru-RU" sz="1600" b="1" i="1" dirty="0" err="1" smtClean="0"/>
              <a:t>high</a:t>
            </a:r>
            <a:r>
              <a:rPr lang="ru-RU" sz="1600" b="1" i="1" dirty="0" smtClean="0"/>
              <a:t> </a:t>
            </a:r>
            <a:r>
              <a:rPr lang="ru-RU" sz="1600" b="1" i="1" dirty="0" err="1" smtClean="0"/>
              <a:t>tech</a:t>
            </a:r>
            <a:r>
              <a:rPr lang="ru-RU" sz="1600" b="1" i="1" dirty="0" smtClean="0"/>
              <a:t>, </a:t>
            </a:r>
            <a:r>
              <a:rPr lang="ru-RU" sz="1600" b="1" i="1" dirty="0" err="1" smtClean="0"/>
              <a:t>hi-tech</a:t>
            </a:r>
            <a:r>
              <a:rPr lang="ru-RU" sz="1600" b="1" i="1" dirty="0" smtClean="0"/>
              <a:t>) — наиболее новые и прогрессивные технологии современности. К высоким технологиям обычно относят самые наукоемкие отрасли промышленности.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52400"/>
            <a:ext cx="6867525" cy="1065213"/>
          </a:xfrm>
        </p:spPr>
        <p:txBody>
          <a:bodyPr/>
          <a:lstStyle/>
          <a:p>
            <a:pPr eaLnBrk="1" hangingPunct="1"/>
            <a:r>
              <a:rPr lang="ru-RU" sz="2000" i="1" dirty="0" smtClean="0">
                <a:solidFill>
                  <a:srgbClr val="000066"/>
                </a:solidFill>
                <a:latin typeface="Arial Black" pitchFamily="34" charset="0"/>
              </a:rPr>
              <a:t>4. </a:t>
            </a:r>
            <a:r>
              <a:rPr lang="ru-RU" sz="2000" i="1" dirty="0" err="1" smtClean="0">
                <a:solidFill>
                  <a:srgbClr val="000066"/>
                </a:solidFill>
                <a:latin typeface="Arial Black" pitchFamily="34" charset="0"/>
              </a:rPr>
              <a:t>Сервизация</a:t>
            </a:r>
            <a:r>
              <a:rPr lang="ru-RU" sz="2000" i="1" dirty="0" smtClean="0">
                <a:solidFill>
                  <a:srgbClr val="000066"/>
                </a:solidFill>
                <a:latin typeface="Arial Black" pitchFamily="34" charset="0"/>
              </a:rPr>
              <a:t>: условия и причины возникновения, формирование «нового качества жизни»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6950" y="1752600"/>
            <a:ext cx="8147050" cy="3810000"/>
          </a:xfrm>
        </p:spPr>
        <p:txBody>
          <a:bodyPr/>
          <a:lstStyle/>
          <a:p>
            <a:pPr marL="2333625" indent="-1793875" eaLnBrk="1" hangingPunct="1">
              <a:buNone/>
              <a:defRPr/>
            </a:pPr>
            <a:r>
              <a:rPr lang="ru-RU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Сервизация</a:t>
            </a:r>
            <a:r>
              <a:rPr lang="ru-RU" sz="2000" b="1" dirty="0" smtClean="0">
                <a:latin typeface="Arial" charset="0"/>
              </a:rPr>
              <a:t> (</a:t>
            </a:r>
            <a:r>
              <a:rPr lang="en-US" sz="2000" b="1" dirty="0" smtClean="0">
                <a:latin typeface="Arial" charset="0"/>
              </a:rPr>
              <a:t>s</a:t>
            </a:r>
            <a:r>
              <a:rPr lang="ru-RU" sz="2000" b="1" dirty="0" err="1" smtClean="0">
                <a:latin typeface="Arial" charset="0"/>
              </a:rPr>
              <a:t>ervice</a:t>
            </a:r>
            <a:r>
              <a:rPr lang="ru-RU" sz="2000" b="1" dirty="0" smtClean="0">
                <a:latin typeface="Arial" charset="0"/>
              </a:rPr>
              <a:t> – услуга) или «</a:t>
            </a:r>
            <a:r>
              <a:rPr lang="ru-RU" sz="2000" b="1" dirty="0" err="1" smtClean="0">
                <a:latin typeface="Arial" charset="0"/>
              </a:rPr>
              <a:t>деиндустриализация</a:t>
            </a:r>
            <a:r>
              <a:rPr lang="ru-RU" sz="2000" b="1" dirty="0" smtClean="0">
                <a:latin typeface="Arial" charset="0"/>
              </a:rPr>
              <a:t>» – опережающее развитие сферы услуг, увеличение ее доли в развитии экономики. </a:t>
            </a:r>
          </a:p>
          <a:p>
            <a:pPr marL="3224213" indent="-2508250" eaLnBrk="1" hangingPunct="1">
              <a:buNone/>
              <a:defRPr/>
            </a:pPr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Тенденция </a:t>
            </a:r>
            <a:r>
              <a:rPr lang="ru-RU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сервизации</a:t>
            </a:r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ru-RU" b="1" dirty="0" smtClean="0">
                <a:latin typeface="Arial" charset="0"/>
              </a:rPr>
              <a:t> </a:t>
            </a:r>
            <a:r>
              <a:rPr lang="ru-RU" sz="1800" b="1" dirty="0" smtClean="0">
                <a:latin typeface="Arial" charset="0"/>
              </a:rPr>
              <a:t>– </a:t>
            </a:r>
            <a:r>
              <a:rPr lang="ru-RU" sz="1900" b="1" dirty="0" smtClean="0">
                <a:latin typeface="Arial" charset="0"/>
              </a:rPr>
              <a:t>падение доли экономически активного населения в производственной сфере вследствие повышения технологического уровня и роста производительности труда и                     перелив освобождающихся в непроизводственную сферу, </a:t>
            </a:r>
            <a:r>
              <a:rPr lang="ru-RU" sz="1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что значительно влияет на качество жизни всего населения</a:t>
            </a:r>
            <a:r>
              <a:rPr lang="ru-RU" sz="1900" b="1" dirty="0" smtClean="0">
                <a:latin typeface="Arial" charset="0"/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3886200"/>
            <a:ext cx="3657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eaLnBrk="1" hangingPunct="1">
              <a:buFont typeface="Wingdings" pitchFamily="2" charset="2"/>
              <a:buNone/>
              <a:defRPr/>
            </a:pPr>
            <a:r>
              <a:rPr lang="ru-RU" b="1" dirty="0" smtClean="0"/>
              <a:t>Максимальная доля занятых:</a:t>
            </a:r>
          </a:p>
          <a:p>
            <a:pPr marL="363538" indent="-363538" eaLnBrk="1" hangingPunct="1">
              <a:buFont typeface="Wingdings" pitchFamily="2" charset="2"/>
              <a:buChar char="q"/>
              <a:tabLst>
                <a:tab pos="269875" algn="l"/>
              </a:tabLst>
              <a:defRPr/>
            </a:pPr>
            <a:r>
              <a:rPr lang="ru-RU" b="1" dirty="0" smtClean="0"/>
              <a:t>в начале 20 в. в сельском хозяйстве;</a:t>
            </a:r>
          </a:p>
          <a:p>
            <a:pPr marL="363538" indent="-363538" eaLnBrk="1" hangingPunct="1">
              <a:buFont typeface="Wingdings" pitchFamily="2" charset="2"/>
              <a:buChar char="q"/>
              <a:tabLst>
                <a:tab pos="269875" algn="l"/>
              </a:tabLst>
              <a:defRPr/>
            </a:pPr>
            <a:r>
              <a:rPr lang="ru-RU" b="1" dirty="0" smtClean="0"/>
              <a:t>в середине 20 в. в промышленности;</a:t>
            </a:r>
          </a:p>
          <a:p>
            <a:pPr marL="363538" indent="-363538" eaLnBrk="1" hangingPunct="1">
              <a:buFont typeface="Wingdings" pitchFamily="2" charset="2"/>
              <a:buChar char="q"/>
              <a:tabLst>
                <a:tab pos="269875" algn="l"/>
              </a:tabLst>
              <a:defRPr/>
            </a:pPr>
            <a:r>
              <a:rPr lang="ru-RU" b="1" dirty="0" smtClean="0"/>
              <a:t>в конце 20 – начале 21 вв. в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непроизводственной сфере</a:t>
            </a:r>
            <a:r>
              <a:rPr lang="ru-RU" b="1" dirty="0" smtClean="0"/>
              <a:t>. </a:t>
            </a:r>
          </a:p>
        </p:txBody>
      </p:sp>
      <p:pic>
        <p:nvPicPr>
          <p:cNvPr id="7" name="Рисунок 6" descr="50348db1b721427c7200005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52400"/>
            <a:ext cx="1727200" cy="1295400"/>
          </a:xfrm>
          <a:prstGeom prst="rect">
            <a:avLst/>
          </a:prstGeom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228600"/>
            <a:ext cx="6867525" cy="1065213"/>
          </a:xfrm>
        </p:spPr>
        <p:txBody>
          <a:bodyPr/>
          <a:lstStyle/>
          <a:p>
            <a:pPr eaLnBrk="1" hangingPunct="1"/>
            <a:r>
              <a:rPr lang="ru-RU" sz="2000" i="1" dirty="0" smtClean="0">
                <a:solidFill>
                  <a:srgbClr val="000066"/>
                </a:solidFill>
                <a:latin typeface="Arial Black" pitchFamily="34" charset="0"/>
              </a:rPr>
              <a:t>4. </a:t>
            </a:r>
            <a:r>
              <a:rPr lang="ru-RU" sz="2000" i="1" dirty="0" err="1" smtClean="0">
                <a:solidFill>
                  <a:srgbClr val="000066"/>
                </a:solidFill>
                <a:latin typeface="Arial Black" pitchFamily="34" charset="0"/>
              </a:rPr>
              <a:t>Сервизация</a:t>
            </a:r>
            <a:r>
              <a:rPr lang="ru-RU" sz="2000" i="1" dirty="0" smtClean="0">
                <a:solidFill>
                  <a:srgbClr val="000066"/>
                </a:solidFill>
                <a:latin typeface="Arial Black" pitchFamily="34" charset="0"/>
              </a:rPr>
              <a:t>: условия и причины возникновения, формирование «нового качества жизни»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371600"/>
            <a:ext cx="7848600" cy="5257800"/>
          </a:xfrm>
        </p:spPr>
        <p:txBody>
          <a:bodyPr/>
          <a:lstStyle/>
          <a:p>
            <a:pPr marL="0" indent="808038" eaLnBrk="1" hangingPunct="1">
              <a:buNone/>
              <a:defRPr/>
            </a:pPr>
            <a:r>
              <a:rPr lang="ru-RU" sz="2000" b="1" dirty="0" smtClean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Сфера услуг  </a:t>
            </a:r>
            <a:r>
              <a:rPr lang="ru-RU" sz="2000" b="1" dirty="0" smtClean="0">
                <a:solidFill>
                  <a:schemeClr val="bg1">
                    <a:lumMod val="1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sym typeface="Symbol"/>
              </a:rPr>
              <a:t></a:t>
            </a:r>
            <a:r>
              <a:rPr lang="ru-RU" sz="2000" b="1" dirty="0" smtClean="0">
                <a:solidFill>
                  <a:schemeClr val="bg1">
                    <a:lumMod val="10000"/>
                  </a:schemeClr>
                </a:solidFill>
                <a:latin typeface="Arial" charset="0"/>
              </a:rPr>
              <a:t> услуги предоставляемые:</a:t>
            </a:r>
          </a:p>
          <a:p>
            <a:pPr marL="0" indent="808038" eaLnBrk="1" hangingPunct="1">
              <a:buNone/>
              <a:defRPr/>
            </a:pPr>
            <a:endParaRPr lang="ru-RU" sz="1000" b="1" dirty="0" smtClean="0">
              <a:solidFill>
                <a:schemeClr val="bg1">
                  <a:lumMod val="1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3141663" indent="-3141663" eaLnBrk="1" hangingPunct="1">
              <a:buFont typeface="Wingdings" pitchFamily="2" charset="2"/>
              <a:buNone/>
              <a:defRPr/>
            </a:pPr>
            <a:r>
              <a:rPr lang="ru-RU" sz="1900" b="1" dirty="0" smtClean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государственный сектор  </a:t>
            </a:r>
            <a:r>
              <a:rPr lang="ru-RU" sz="19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sym typeface="Symbol"/>
              </a:rPr>
              <a:t></a:t>
            </a:r>
            <a:r>
              <a:rPr lang="ru-RU" sz="1900" b="1" dirty="0" smtClean="0">
                <a:latin typeface="Arial" charset="0"/>
              </a:rPr>
              <a:t> </a:t>
            </a:r>
            <a:r>
              <a:rPr lang="ru-RU" sz="1800" b="1" i="1" dirty="0" smtClean="0">
                <a:latin typeface="Arial" charset="0"/>
              </a:rPr>
              <a:t>судами, центрами занятости, больницами, военными службами, пожарной охраной, почтой, школами</a:t>
            </a:r>
            <a:r>
              <a:rPr lang="ru-RU" sz="1900" b="1" dirty="0" smtClean="0">
                <a:latin typeface="Arial" charset="0"/>
              </a:rPr>
              <a:t>;</a:t>
            </a:r>
          </a:p>
          <a:p>
            <a:pPr marL="3141663" indent="-3141663" eaLnBrk="1" hangingPunct="1">
              <a:buFont typeface="Wingdings" pitchFamily="2" charset="2"/>
              <a:buNone/>
              <a:defRPr/>
            </a:pPr>
            <a:endParaRPr lang="ru-RU" sz="800" b="1" dirty="0" smtClean="0">
              <a:latin typeface="Arial" charset="0"/>
            </a:endParaRPr>
          </a:p>
          <a:p>
            <a:pPr marL="3048000" indent="-3048000" eaLnBrk="1" hangingPunct="1">
              <a:buNone/>
              <a:defRPr/>
            </a:pPr>
            <a:r>
              <a:rPr lang="ru-RU" sz="1900" b="1" dirty="0" smtClean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частный некоммерческий сектор </a:t>
            </a:r>
            <a:r>
              <a:rPr lang="ru-RU" sz="19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ru-RU" sz="19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sym typeface="Symbol"/>
              </a:rPr>
              <a:t> </a:t>
            </a:r>
            <a:r>
              <a:rPr lang="ru-RU" sz="1800" b="1" i="1" dirty="0" smtClean="0">
                <a:latin typeface="Arial" charset="0"/>
              </a:rPr>
              <a:t>музеями, благотворительными организациями, церковью, колледжами;</a:t>
            </a:r>
          </a:p>
          <a:p>
            <a:pPr marL="3048000" indent="-3048000" eaLnBrk="1" hangingPunct="1">
              <a:buNone/>
              <a:defRPr/>
            </a:pPr>
            <a:endParaRPr lang="ru-RU" sz="800" b="1" i="1" dirty="0" smtClean="0">
              <a:latin typeface="Arial" charset="0"/>
            </a:endParaRPr>
          </a:p>
          <a:p>
            <a:pPr marL="3048000" indent="-3048000" eaLnBrk="1" hangingPunct="1">
              <a:buNone/>
              <a:defRPr/>
            </a:pPr>
            <a:r>
              <a:rPr lang="ru-RU" sz="1900" b="1" dirty="0" smtClean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коммерческий сектор </a:t>
            </a:r>
            <a:r>
              <a:rPr lang="ru-RU" sz="19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sym typeface="Symbol"/>
              </a:rPr>
              <a:t> </a:t>
            </a:r>
            <a:r>
              <a:rPr lang="ru-RU" sz="1800" b="1" i="1" dirty="0" smtClean="0">
                <a:latin typeface="Arial" charset="0"/>
              </a:rPr>
              <a:t>авиакомпаниями, банками,, отелями, страховыми компаниями, юридическими, консалтинговыми фирмами, частнопрактикующими врачами, организациями компьютерного обслуживания, ремонта оборудования, </a:t>
            </a:r>
            <a:r>
              <a:rPr lang="ru-RU" sz="1800" b="1" i="1" dirty="0" err="1" smtClean="0">
                <a:latin typeface="Arial" charset="0"/>
              </a:rPr>
              <a:t>риэлторские</a:t>
            </a:r>
            <a:r>
              <a:rPr lang="ru-RU" sz="1800" b="1" i="1" dirty="0" smtClean="0">
                <a:latin typeface="Arial" charset="0"/>
              </a:rPr>
              <a:t> фирмы и пр.</a:t>
            </a:r>
          </a:p>
        </p:txBody>
      </p:sp>
      <p:pic>
        <p:nvPicPr>
          <p:cNvPr id="4" name="Рисунок 3" descr="50348db1b721427c7200005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52400"/>
            <a:ext cx="1727200" cy="1295400"/>
          </a:xfrm>
          <a:prstGeom prst="rect">
            <a:avLst/>
          </a:prstGeo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000" i="1" smtClean="0">
                <a:solidFill>
                  <a:srgbClr val="000066"/>
                </a:solidFill>
                <a:latin typeface="Arial Black" pitchFamily="34" charset="0"/>
              </a:rPr>
              <a:t>4. Софтизация: сущность, эффективность, перспективы развития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295400"/>
            <a:ext cx="7543800" cy="5029200"/>
          </a:xfrm>
        </p:spPr>
        <p:txBody>
          <a:bodyPr/>
          <a:lstStyle/>
          <a:p>
            <a:pPr marL="2601913" indent="-2601913" eaLnBrk="1" hangingPunct="1">
              <a:buNone/>
            </a:pPr>
            <a:r>
              <a:rPr lang="ru-RU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Софтизация</a:t>
            </a:r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экономики </a:t>
            </a:r>
            <a:r>
              <a:rPr lang="ru-RU" sz="2000" dirty="0" smtClean="0">
                <a:latin typeface="+mj-lt"/>
                <a:sym typeface="Symbol"/>
              </a:rPr>
              <a:t></a:t>
            </a:r>
            <a:r>
              <a:rPr lang="ru-RU" sz="2000" dirty="0" smtClean="0">
                <a:latin typeface="+mj-lt"/>
              </a:rPr>
              <a:t> </a:t>
            </a:r>
            <a:r>
              <a:rPr lang="ru-RU" sz="2000" b="1" dirty="0" smtClean="0">
                <a:latin typeface="+mj-lt"/>
              </a:rPr>
              <a:t>это повышение роли невещественных, нематериальных факторов производства, информатизация общества.</a:t>
            </a:r>
          </a:p>
          <a:p>
            <a:pPr eaLnBrk="1" hangingPunct="1">
              <a:buNone/>
            </a:pPr>
            <a:endParaRPr lang="ru-RU" sz="1200" b="1" dirty="0" smtClean="0">
              <a:latin typeface="Arial" charset="0"/>
            </a:endParaRPr>
          </a:p>
          <a:p>
            <a:pPr marL="0" indent="984250" eaLnBrk="1" hangingPunct="1">
              <a:buNone/>
            </a:pPr>
            <a:r>
              <a:rPr lang="ru-RU" sz="1800" b="1" dirty="0" smtClean="0">
                <a:latin typeface="Arial" charset="0"/>
              </a:rPr>
              <a:t>Основная часть человеческой активности представляет «игру между людьми» (</a:t>
            </a:r>
            <a:r>
              <a:rPr lang="ru-RU" sz="1800" b="1" dirty="0" err="1" smtClean="0">
                <a:latin typeface="Arial" charset="0"/>
              </a:rPr>
              <a:t>game</a:t>
            </a:r>
            <a:r>
              <a:rPr lang="ru-RU" sz="1800" b="1" dirty="0" smtClean="0">
                <a:latin typeface="Arial" charset="0"/>
              </a:rPr>
              <a:t> </a:t>
            </a:r>
            <a:r>
              <a:rPr lang="ru-RU" sz="1800" b="1" dirty="0" err="1" smtClean="0">
                <a:latin typeface="Arial" charset="0"/>
              </a:rPr>
              <a:t>between</a:t>
            </a:r>
            <a:r>
              <a:rPr lang="ru-RU" sz="1800" b="1" dirty="0" smtClean="0">
                <a:latin typeface="Arial" charset="0"/>
              </a:rPr>
              <a:t> </a:t>
            </a:r>
            <a:r>
              <a:rPr lang="ru-RU" sz="1800" b="1" dirty="0" err="1" smtClean="0">
                <a:latin typeface="Arial" charset="0"/>
              </a:rPr>
              <a:t>persons</a:t>
            </a:r>
            <a:r>
              <a:rPr lang="ru-RU" sz="1800" b="1" dirty="0" smtClean="0">
                <a:latin typeface="Arial" charset="0"/>
              </a:rPr>
              <a:t>), продукт которой представлен </a:t>
            </a:r>
            <a:r>
              <a:rPr lang="ru-RU" sz="1800" b="1" u="sng" dirty="0" smtClean="0">
                <a:solidFill>
                  <a:srgbClr val="000066"/>
                </a:solidFill>
                <a:latin typeface="Arial" charset="0"/>
              </a:rPr>
              <a:t>знаниями и информацией</a:t>
            </a:r>
            <a:r>
              <a:rPr lang="ru-RU" sz="1800" b="1" dirty="0" smtClean="0">
                <a:latin typeface="Arial" charset="0"/>
              </a:rPr>
              <a:t>.</a:t>
            </a:r>
          </a:p>
          <a:p>
            <a:pPr eaLnBrk="1" hangingPunct="1">
              <a:buNone/>
            </a:pPr>
            <a:endParaRPr lang="ru-RU" sz="1400" b="1" dirty="0" smtClean="0">
              <a:latin typeface="Arial" charset="0"/>
            </a:endParaRPr>
          </a:p>
          <a:p>
            <a:pPr indent="911225" eaLnBrk="1" hangingPunct="1">
              <a:buNone/>
            </a:pPr>
            <a:r>
              <a:rPr lang="ru-RU" sz="1800" b="1" dirty="0" smtClean="0">
                <a:latin typeface="Arial" charset="0"/>
              </a:rPr>
              <a:t>Знания и творческий потенциал работников становятся главным фактором эффективности экономической системы.</a:t>
            </a:r>
          </a:p>
          <a:p>
            <a:pPr marL="92075" indent="441325" eaLnBrk="1" hangingPunct="1">
              <a:buNone/>
              <a:defRPr/>
            </a:pPr>
            <a:endParaRPr lang="ru-RU" sz="1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92075" indent="441325" eaLnBrk="1" hangingPunct="1">
              <a:buNone/>
              <a:defRPr/>
            </a:pPr>
            <a:endParaRPr lang="ru-RU" sz="800" b="1" dirty="0" smtClean="0">
              <a:latin typeface="Arial" charset="0"/>
            </a:endParaRPr>
          </a:p>
          <a:p>
            <a:pPr eaLnBrk="1" hangingPunct="1"/>
            <a:endParaRPr lang="ru-RU" sz="800" b="1" dirty="0" smtClean="0">
              <a:latin typeface="Arial" charset="0"/>
            </a:endParaRPr>
          </a:p>
          <a:p>
            <a:pPr eaLnBrk="1" hangingPunct="1"/>
            <a:endParaRPr lang="ru-RU" sz="800" b="1" dirty="0" smtClean="0">
              <a:latin typeface="Arial" charset="0"/>
            </a:endParaRPr>
          </a:p>
          <a:p>
            <a:pPr eaLnBrk="1" hangingPunct="1"/>
            <a:endParaRPr lang="ru-RU" sz="700" b="1" dirty="0" smtClean="0">
              <a:latin typeface="Arial" charset="0"/>
            </a:endParaRPr>
          </a:p>
        </p:txBody>
      </p:sp>
      <p:pic>
        <p:nvPicPr>
          <p:cNvPr id="6" name="Picture 5" descr="imag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533400"/>
            <a:ext cx="1147763" cy="114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143000" y="5029200"/>
            <a:ext cx="7848600" cy="91440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dk1"/>
          </a:lnRef>
          <a:fillRef idx="1003">
            <a:schemeClr val="lt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465138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5">
                    <a:lumMod val="10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Традиционные подходы, ориентированные на наращивание материальных благ и накопление материальных активов, не могут соответствовать происходящим изменениям</a:t>
            </a:r>
          </a:p>
          <a:p>
            <a:pPr marL="342900" marR="0" lvl="0" indent="465138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buFont typeface="Wingdings" pitchFamily="2" charset="2"/>
              <a:buNone/>
              <a:tabLst/>
              <a:defRPr/>
            </a:pPr>
            <a:endParaRPr kumimoji="0" lang="ru-RU" b="1" i="0" u="none" strike="noStrike" kern="0" cap="none" spc="0" normalizeH="0" baseline="0" noProof="0" dirty="0" smtClean="0">
              <a:ln>
                <a:noFill/>
              </a:ln>
              <a:solidFill>
                <a:schemeClr val="accent5">
                  <a:lumMod val="10000"/>
                </a:scheme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2400" i="1" smtClean="0">
                <a:solidFill>
                  <a:srgbClr val="000066"/>
                </a:solidFill>
                <a:latin typeface="Arial Black" pitchFamily="34" charset="0"/>
              </a:rPr>
              <a:t>1. Научно-техническая продукция: понятие, виды</a:t>
            </a:r>
            <a:endParaRPr lang="ru-RU" sz="24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09800" y="1927225"/>
            <a:ext cx="6775450" cy="2949575"/>
          </a:xfrm>
        </p:spPr>
        <p:txBody>
          <a:bodyPr/>
          <a:lstStyle/>
          <a:p>
            <a:pPr marL="0" indent="715963" eaLnBrk="1" hangingPunct="1">
              <a:buFont typeface="Wingdings" pitchFamily="2" charset="2"/>
              <a:buNone/>
              <a:tabLst>
                <a:tab pos="533400" algn="l"/>
              </a:tabLst>
              <a:defRPr/>
            </a:pPr>
            <a: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Научно-техническая продукция (НТП) </a:t>
            </a:r>
            <a: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―</a:t>
            </a:r>
            <a:r>
              <a:rPr lang="ru-RU" sz="2200" b="1" dirty="0" smtClean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r>
              <a:rPr lang="ru-RU" sz="2200" b="1" dirty="0" smtClean="0">
                <a:latin typeface="Arial" charset="0"/>
              </a:rPr>
              <a:t>это результаты интеллектуальной деятельности, имеющие </a:t>
            </a:r>
            <a:r>
              <a:rPr lang="ru-RU" sz="2200" b="1" u="sng" dirty="0" smtClean="0">
                <a:latin typeface="Arial" charset="0"/>
              </a:rPr>
              <a:t>коммерческое значение</a:t>
            </a:r>
            <a:r>
              <a:rPr lang="ru-RU" sz="2200" b="1" dirty="0" smtClean="0">
                <a:latin typeface="Arial" charset="0"/>
              </a:rPr>
              <a:t> и реализуемые потребителю преимущественно </a:t>
            </a:r>
            <a:r>
              <a:rPr lang="ru-RU" sz="2200" b="1" u="sng" dirty="0" smtClean="0">
                <a:latin typeface="Arial" charset="0"/>
              </a:rPr>
              <a:t>в нематериальной форме</a:t>
            </a:r>
            <a:r>
              <a:rPr lang="ru-RU" sz="2200" b="1" dirty="0" smtClean="0">
                <a:latin typeface="Arial" charset="0"/>
              </a:rPr>
              <a:t> (как совокупность научно-технической информации) </a:t>
            </a:r>
          </a:p>
          <a:p>
            <a:pPr marL="0" indent="715963" eaLnBrk="1" hangingPunct="1">
              <a:tabLst>
                <a:tab pos="533400" algn="l"/>
              </a:tabLst>
              <a:defRPr/>
            </a:pPr>
            <a:endParaRPr lang="ru-RU" sz="2200" i="1" dirty="0" smtClean="0"/>
          </a:p>
        </p:txBody>
      </p:sp>
      <p:pic>
        <p:nvPicPr>
          <p:cNvPr id="7172" name="Picture 4" descr="imag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"/>
            <a:ext cx="1223963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загруженное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5000" y="1524000"/>
            <a:ext cx="847725" cy="65722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143000" y="4800600"/>
            <a:ext cx="8001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715963" eaLnBrk="1" hangingPunct="1">
              <a:tabLst>
                <a:tab pos="533400" algn="l"/>
              </a:tabLst>
              <a:defRPr/>
            </a:pPr>
            <a:r>
              <a:rPr lang="ru-RU" sz="2000" b="1" i="1" dirty="0" smtClean="0">
                <a:solidFill>
                  <a:srgbClr val="000066"/>
                </a:solidFill>
              </a:rPr>
              <a:t>Определяющим свойством НТП является возможность последующего вовлечения в товарный оборот или производственный цикл (гражданский оборот)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5200" y="1981200"/>
            <a:ext cx="4495800" cy="4075113"/>
          </a:xfrm>
        </p:spPr>
        <p:txBody>
          <a:bodyPr/>
          <a:lstStyle/>
          <a:p>
            <a:pPr>
              <a:buNone/>
            </a:pPr>
            <a:r>
              <a:rPr lang="ru-RU" sz="2200" i="1" dirty="0" smtClean="0">
                <a:solidFill>
                  <a:srgbClr val="000066"/>
                </a:solidFill>
                <a:latin typeface="Arial Black" pitchFamily="34" charset="0"/>
              </a:rPr>
              <a:t>5. Экономическая оценка эффективности средств, инвестируемых в производство научно-технической продукции</a:t>
            </a:r>
          </a:p>
        </p:txBody>
      </p:sp>
      <p:pic>
        <p:nvPicPr>
          <p:cNvPr id="14339" name="Picture 5" descr="0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9812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848600" cy="1065213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000" b="1" i="1" dirty="0" smtClean="0">
                <a:solidFill>
                  <a:schemeClr val="tx2">
                    <a:lumMod val="95000"/>
                  </a:schemeClr>
                </a:solidFill>
              </a:rPr>
              <a:t>Экономический эффект от использования научно-технических разработок</a:t>
            </a:r>
            <a:r>
              <a:rPr lang="ru-RU" sz="2000" b="1" dirty="0" smtClean="0">
                <a:solidFill>
                  <a:schemeClr val="tx2">
                    <a:lumMod val="95000"/>
                  </a:schemeClr>
                </a:solidFill>
              </a:rPr>
              <a:t> </a:t>
            </a:r>
            <a:r>
              <a:rPr lang="ru-RU" sz="2000" b="1" i="1" dirty="0" smtClean="0">
                <a:solidFill>
                  <a:schemeClr val="tx2">
                    <a:lumMod val="95000"/>
                  </a:schemeClr>
                </a:solidFill>
              </a:rPr>
              <a:t>—</a:t>
            </a:r>
            <a:r>
              <a:rPr lang="ru-RU" sz="2000" b="1" dirty="0" smtClean="0">
                <a:solidFill>
                  <a:schemeClr val="tx2">
                    <a:lumMod val="95000"/>
                  </a:schemeClr>
                </a:solidFill>
              </a:rPr>
              <a:t> сопоставление результатов от их реализации и затрат по их получению за определенный промежуток времени</a:t>
            </a:r>
            <a:endParaRPr lang="ru-RU" sz="2000" b="1" dirty="0">
              <a:solidFill>
                <a:schemeClr val="tx2">
                  <a:lumMod val="9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95400" y="1981200"/>
            <a:ext cx="7543800" cy="4151313"/>
          </a:xfrm>
        </p:spPr>
        <p:txBody>
          <a:bodyPr/>
          <a:lstStyle/>
          <a:p>
            <a:pPr marL="457200" indent="-457200">
              <a:buNone/>
            </a:pPr>
            <a:endParaRPr lang="ru-RU" dirty="0" smtClean="0"/>
          </a:p>
          <a:p>
            <a:pPr marL="457200" indent="703263">
              <a:buNone/>
            </a:pPr>
            <a:r>
              <a:rPr lang="ru-RU" b="1" i="1" dirty="0" smtClean="0"/>
              <a:t>Экономическая эффективность коммерциализации проекта</a:t>
            </a:r>
            <a:r>
              <a:rPr lang="ru-RU" b="1" dirty="0" smtClean="0"/>
              <a:t> </a:t>
            </a:r>
            <a:r>
              <a:rPr lang="ru-RU" dirty="0" smtClean="0"/>
              <a:t>– отношение экономического эффекта к суммарным издержкам на создание, освоение и внедрение научной, научно-технической и инновационной продукции (инноваций).</a:t>
            </a:r>
          </a:p>
          <a:p>
            <a:pPr marL="457200" indent="-45720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8153401" cy="1065213"/>
          </a:xfrm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ru-RU" sz="2000" b="1" i="1" dirty="0" smtClean="0">
                <a:solidFill>
                  <a:srgbClr val="660033"/>
                </a:solidFill>
              </a:rPr>
              <a:t>Критерии оценки научно-технических разработок</a:t>
            </a:r>
            <a:r>
              <a:rPr lang="ru-RU" sz="2000" dirty="0" smtClean="0">
                <a:solidFill>
                  <a:srgbClr val="660033"/>
                </a:solidFill>
              </a:rPr>
              <a:t> </a:t>
            </a:r>
            <a:r>
              <a:rPr lang="ru-RU" sz="2000" i="1" dirty="0" smtClean="0">
                <a:solidFill>
                  <a:srgbClr val="660033"/>
                </a:solidFill>
              </a:rPr>
              <a:t>—</a:t>
            </a:r>
            <a:r>
              <a:rPr lang="ru-RU" sz="2000" dirty="0" smtClean="0">
                <a:solidFill>
                  <a:srgbClr val="660033"/>
                </a:solidFill>
              </a:rPr>
              <a:t> признаки, на основании которых определяется степень новизны и полезности результатов НИОКР </a:t>
            </a:r>
            <a:endParaRPr lang="ru-RU" sz="2000" dirty="0">
              <a:solidFill>
                <a:srgbClr val="66003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9200" y="1371600"/>
            <a:ext cx="7924800" cy="5105400"/>
          </a:xfrm>
        </p:spPr>
        <p:txBody>
          <a:bodyPr/>
          <a:lstStyle/>
          <a:p>
            <a:pPr>
              <a:buClr>
                <a:srgbClr val="FF3300"/>
              </a:buClr>
              <a:buSzPct val="96000"/>
            </a:pPr>
            <a:r>
              <a:rPr lang="ru-RU" sz="1800" b="1" i="1" dirty="0" smtClean="0"/>
              <a:t>Критерий новизны</a:t>
            </a:r>
            <a:r>
              <a:rPr lang="ru-RU" sz="1800" b="1" dirty="0" smtClean="0"/>
              <a:t> </a:t>
            </a:r>
            <a:r>
              <a:rPr lang="ru-RU" sz="1800" dirty="0" smtClean="0"/>
              <a:t>предполагает наличие в результатах разработок новых научных знаний (новой научной информации). Высшая степень новизны (абсолютная новизна, принципиально новая научная информация) соответствует открытиям, на которые </a:t>
            </a:r>
            <a:r>
              <a:rPr lang="ru-RU" sz="1800" u="sng" dirty="0" smtClean="0"/>
              <a:t>получены патенты</a:t>
            </a:r>
            <a:r>
              <a:rPr lang="ru-RU" sz="1800" dirty="0" smtClean="0"/>
              <a:t>.</a:t>
            </a:r>
          </a:p>
          <a:p>
            <a:pPr>
              <a:buClr>
                <a:srgbClr val="FF3300"/>
              </a:buClr>
              <a:buSzPct val="96000"/>
            </a:pPr>
            <a:r>
              <a:rPr lang="ru-RU" sz="1800" b="1" i="1" dirty="0" smtClean="0"/>
              <a:t>Критерий значимости</a:t>
            </a:r>
            <a:r>
              <a:rPr lang="ru-RU" sz="1800" b="1" dirty="0" smtClean="0"/>
              <a:t> </a:t>
            </a:r>
            <a:r>
              <a:rPr lang="ru-RU" sz="1800" dirty="0" smtClean="0"/>
              <a:t>для науки и практики реализуется через оценку масштабов влияния результатов научных исследований на науку, экономику, социальную сферу, экологию. </a:t>
            </a:r>
          </a:p>
          <a:p>
            <a:pPr>
              <a:buClr>
                <a:srgbClr val="FF3300"/>
              </a:buClr>
              <a:buSzPct val="96000"/>
            </a:pPr>
            <a:r>
              <a:rPr lang="ru-RU" sz="1800" b="1" i="1" dirty="0" smtClean="0"/>
              <a:t>Критерий объективности</a:t>
            </a:r>
            <a:r>
              <a:rPr lang="ru-RU" sz="1800" b="1" dirty="0" smtClean="0"/>
              <a:t> </a:t>
            </a:r>
            <a:r>
              <a:rPr lang="ru-RU" sz="1800" dirty="0" smtClean="0"/>
              <a:t>отражает степень обоснованности результата научного исследования, которая может выявляться посредством учета квалификации и компетентности разработчиков и экспертов.</a:t>
            </a:r>
          </a:p>
          <a:p>
            <a:pPr>
              <a:buClr>
                <a:srgbClr val="FF3300"/>
              </a:buClr>
              <a:buSzPct val="96000"/>
            </a:pPr>
            <a:r>
              <a:rPr lang="ru-RU" sz="1800" b="1" i="1" dirty="0" smtClean="0"/>
              <a:t>Критерий доказательности</a:t>
            </a:r>
            <a:r>
              <a:rPr lang="ru-RU" sz="1800" b="1" dirty="0" smtClean="0"/>
              <a:t> </a:t>
            </a:r>
            <a:r>
              <a:rPr lang="ru-RU" sz="1800" dirty="0" smtClean="0"/>
              <a:t>предполагает учет характера применяемой информации, способов ее получения и обработки (использование научной литературы, опыта, экспериментов, испытаний, математических методов). </a:t>
            </a:r>
          </a:p>
          <a:p>
            <a:pPr>
              <a:buClr>
                <a:srgbClr val="FF3300"/>
              </a:buClr>
              <a:buSzPct val="96000"/>
            </a:pPr>
            <a:r>
              <a:rPr lang="ru-RU" sz="1800" b="1" i="1" dirty="0" smtClean="0"/>
              <a:t>Критерий точности</a:t>
            </a:r>
            <a:r>
              <a:rPr lang="ru-RU" sz="1800" b="1" dirty="0" smtClean="0"/>
              <a:t> </a:t>
            </a:r>
            <a:r>
              <a:rPr lang="ru-RU" sz="1800" dirty="0" smtClean="0"/>
              <a:t>отражает степень соответствия модели (образца) стандартам (техническим условиям, техническому заданию, основным показателям бизнес-плана) и может характеризоваться от несоответствия до полного соответствия.</a:t>
            </a: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7400" y="152400"/>
            <a:ext cx="6867525" cy="1065213"/>
          </a:xfrm>
        </p:spPr>
        <p:txBody>
          <a:bodyPr/>
          <a:lstStyle/>
          <a:p>
            <a:r>
              <a:rPr lang="ru-RU" sz="2000" b="1" i="1" dirty="0" smtClean="0">
                <a:solidFill>
                  <a:srgbClr val="800000"/>
                </a:solidFill>
              </a:rPr>
              <a:t>Интегральный макроэкономический эффект определяется суммированием коммерческого и бюджетного эффекта</a:t>
            </a:r>
            <a:endParaRPr lang="ru-RU" sz="2000" dirty="0">
              <a:solidFill>
                <a:srgbClr val="8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24400" y="1371601"/>
            <a:ext cx="4114800" cy="2209800"/>
          </a:xfrm>
          <a:blipFill>
            <a:blip r:embed="rId2" cstate="print"/>
            <a:tile tx="0" ty="0" sx="100000" sy="100000" flip="none" algn="tl"/>
          </a:blipFill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>
              <a:buNone/>
            </a:pPr>
            <a:r>
              <a:rPr lang="ru-RU" sz="2000" b="1" i="1" dirty="0" smtClean="0">
                <a:latin typeface="+mn-lt"/>
              </a:rPr>
              <a:t>Коммерческая эффективность</a:t>
            </a:r>
            <a:r>
              <a:rPr lang="ru-RU" sz="2000" dirty="0" smtClean="0">
                <a:latin typeface="+mn-lt"/>
              </a:rPr>
              <a:t> отражает финансовые последствия реализации инновационного проекта</a:t>
            </a:r>
          </a:p>
          <a:p>
            <a:pPr indent="20638">
              <a:buNone/>
            </a:pPr>
            <a:r>
              <a:rPr lang="ru-RU" sz="2000" b="1" i="1" dirty="0" smtClean="0">
                <a:latin typeface="+mn-lt"/>
              </a:rPr>
              <a:t>для его непосредственных участников</a:t>
            </a:r>
            <a:endParaRPr lang="ru-RU" sz="2000" b="1" i="1" dirty="0">
              <a:latin typeface="+mn-lt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381000" y="1371600"/>
            <a:ext cx="4038600" cy="236220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tabLst/>
              <a:defRPr/>
            </a:pPr>
            <a:r>
              <a:rPr kumimoji="0" lang="ru-RU" sz="20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Бюджетная эффективность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отражает финансовые последствия осуществления инновационного проекта</a:t>
            </a:r>
            <a:endParaRPr kumimoji="0" lang="ru-RU" sz="2000" kern="0" dirty="0" smtClean="0">
              <a:latin typeface="+mn-lt"/>
              <a:ea typeface="+mn-ea"/>
              <a:cs typeface="+mn-cs"/>
            </a:endParaRPr>
          </a:p>
          <a:p>
            <a:pPr marL="342900" marR="0" lvl="0" indent="206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tabLst/>
              <a:defRPr/>
            </a:pPr>
            <a:r>
              <a:rPr kumimoji="0" lang="ru-RU" sz="20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республиканского, регионального или местного бюджета</a:t>
            </a:r>
            <a:endParaRPr kumimoji="0" lang="ru-RU" sz="20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76800" y="3886200"/>
            <a:ext cx="3886200" cy="163121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dirty="0" smtClean="0">
                <a:latin typeface="+mn-lt"/>
              </a:rPr>
              <a:t>Превышение суммы средств от реализации продукции над затратами по ее изготовлению, включая </a:t>
            </a:r>
            <a:r>
              <a:rPr lang="ru-RU" sz="2000" dirty="0" err="1" smtClean="0">
                <a:latin typeface="+mn-lt"/>
              </a:rPr>
              <a:t>прединвестиционные</a:t>
            </a:r>
            <a:r>
              <a:rPr lang="ru-RU" sz="2000" dirty="0" smtClean="0">
                <a:latin typeface="+mn-lt"/>
              </a:rPr>
              <a:t> и инвестиционные ресурсы.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4038600"/>
            <a:ext cx="4114800" cy="1631216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r>
              <a:rPr lang="ru-RU" sz="2000" dirty="0" smtClean="0">
                <a:latin typeface="+mn-lt"/>
              </a:rPr>
              <a:t>Превышение доходов, вызванных ростом налогооблагаемой базы, над расходами бюджетных средств на организацию проведения разработок</a:t>
            </a:r>
          </a:p>
        </p:txBody>
      </p:sp>
      <p:sp>
        <p:nvSpPr>
          <p:cNvPr id="7" name="Стрелка вниз 6"/>
          <p:cNvSpPr/>
          <p:nvPr/>
        </p:nvSpPr>
        <p:spPr bwMode="auto">
          <a:xfrm>
            <a:off x="1828800" y="3657600"/>
            <a:ext cx="990600" cy="4572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Стрелка вниз 7"/>
          <p:cNvSpPr/>
          <p:nvPr/>
        </p:nvSpPr>
        <p:spPr bwMode="auto">
          <a:xfrm>
            <a:off x="6324600" y="3429000"/>
            <a:ext cx="990600" cy="4572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57150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latin typeface="+mn-lt"/>
              </a:rPr>
              <a:t>Методические рекомендации по оценке эффективности научных, научно-технических и инновационных разработок, утв. постановлением Национальной академии наук Беларуси и Государственного комитета по науке и технологиям Республики Беларусь от 3.01.2008 № 1/1</a:t>
            </a:r>
            <a:endParaRPr lang="ru-RU" sz="1600" b="1" i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152401"/>
            <a:ext cx="7848600" cy="1371600"/>
          </a:xfr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ru-RU" sz="2000" b="1" i="1" dirty="0" smtClean="0">
                <a:solidFill>
                  <a:srgbClr val="800000"/>
                </a:solidFill>
              </a:rPr>
              <a:t>Эффект определяется как разность между притоком денежных средств от инновационной деятельности и их оттоком по каждому этапу и за весь период реализации </a:t>
            </a:r>
            <a:r>
              <a:rPr lang="ru-RU" sz="2000" b="1" i="1" dirty="0" err="1" smtClean="0">
                <a:solidFill>
                  <a:srgbClr val="800000"/>
                </a:solidFill>
              </a:rPr>
              <a:t>инновациионного</a:t>
            </a:r>
            <a:r>
              <a:rPr lang="ru-RU" sz="2000" b="1" i="1" dirty="0" smtClean="0">
                <a:solidFill>
                  <a:srgbClr val="800000"/>
                </a:solidFill>
              </a:rPr>
              <a:t> проекта</a:t>
            </a:r>
            <a:endParaRPr lang="ru-RU" sz="2000" b="1" i="1" dirty="0">
              <a:solidFill>
                <a:srgbClr val="800000"/>
              </a:solidFill>
            </a:endParaRPr>
          </a:p>
        </p:txBody>
      </p:sp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7086600" y="1828800"/>
          <a:ext cx="1524000" cy="445954"/>
        </p:xfrm>
        <a:graphic>
          <a:graphicData uri="http://schemas.openxmlformats.org/presentationml/2006/ole">
            <p:oleObj spid="_x0000_s46091" name="Формула" r:id="rId3" imgW="736280" imgH="215806" progId="Equation.3">
              <p:embed/>
            </p:oleObj>
          </a:graphicData>
        </a:graphic>
      </p:graphicFrame>
      <p:graphicFrame>
        <p:nvGraphicFramePr>
          <p:cNvPr id="1028" name="Object 6"/>
          <p:cNvGraphicFramePr>
            <a:graphicFrameLocks noChangeAspect="1"/>
          </p:cNvGraphicFramePr>
          <p:nvPr/>
        </p:nvGraphicFramePr>
        <p:xfrm>
          <a:off x="6781800" y="3962400"/>
          <a:ext cx="1219200" cy="919397"/>
        </p:xfrm>
        <a:graphic>
          <a:graphicData uri="http://schemas.openxmlformats.org/presentationml/2006/ole">
            <p:oleObj spid="_x0000_s46092" name="Формула" r:id="rId4" imgW="571252" imgH="431613" progId="Equation.3">
              <p:embed/>
            </p:oleObj>
          </a:graphicData>
        </a:graphic>
      </p:graphicFrame>
      <p:graphicFrame>
        <p:nvGraphicFramePr>
          <p:cNvPr id="1029" name="Object 6"/>
          <p:cNvGraphicFramePr>
            <a:graphicFrameLocks noChangeAspect="1"/>
          </p:cNvGraphicFramePr>
          <p:nvPr/>
        </p:nvGraphicFramePr>
        <p:xfrm>
          <a:off x="6705600" y="5029200"/>
          <a:ext cx="1371600" cy="914400"/>
        </p:xfrm>
        <a:graphic>
          <a:graphicData uri="http://schemas.openxmlformats.org/presentationml/2006/ole">
            <p:oleObj spid="_x0000_s46093" name="Формула" r:id="rId5" imgW="634725" imgH="393529" progId="Equation.3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828800" y="2438400"/>
            <a:ext cx="7162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tabLst>
                <a:tab pos="365760" algn="l"/>
              </a:tabLst>
            </a:pPr>
            <a:r>
              <a:rPr lang="ru-RU" sz="1600" i="1" dirty="0" smtClean="0"/>
              <a:t>Р</a:t>
            </a:r>
            <a:r>
              <a:rPr lang="ru-RU" sz="1600" i="1" baseline="-25000" dirty="0" smtClean="0"/>
              <a:t>Т</a:t>
            </a:r>
            <a:r>
              <a:rPr lang="ru-RU" sz="1600" i="1" dirty="0" smtClean="0"/>
              <a:t> – стоимостная оценка результатов использования разработки (ожидаемое или фактическое поступление средств) за расчетный период;</a:t>
            </a:r>
            <a:endParaRPr lang="ru-RU" i="1" dirty="0" smtClean="0"/>
          </a:p>
          <a:p>
            <a:pPr algn="just">
              <a:spcBef>
                <a:spcPts val="0"/>
              </a:spcBef>
              <a:spcAft>
                <a:spcPts val="0"/>
              </a:spcAft>
              <a:tabLst>
                <a:tab pos="365760" algn="l"/>
              </a:tabLst>
            </a:pPr>
            <a:r>
              <a:rPr lang="ru-RU" sz="1600" i="1" dirty="0" smtClean="0"/>
              <a:t>З</a:t>
            </a:r>
            <a:r>
              <a:rPr lang="ru-RU" sz="1600" i="1" baseline="-25000" dirty="0" smtClean="0"/>
              <a:t>Т</a:t>
            </a:r>
            <a:r>
              <a:rPr lang="ru-RU" sz="1600" i="1" dirty="0" smtClean="0"/>
              <a:t> – стоимостная оценка издержек на создание и использование результатов разработки за расчетный период</a:t>
            </a:r>
            <a:endParaRPr lang="ru-RU" i="1" dirty="0">
              <a:latin typeface="Times New Roman"/>
              <a:ea typeface="Times New Roman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600200" y="1600200"/>
            <a:ext cx="5181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365760" algn="l"/>
              </a:tabLst>
            </a:pPr>
            <a:r>
              <a:rPr lang="ru-RU" sz="2000" b="1" i="1" dirty="0" smtClean="0"/>
              <a:t>Суммарный экономический эффект</a:t>
            </a:r>
            <a:r>
              <a:rPr lang="ru-RU" sz="2000" b="1" dirty="0" smtClean="0"/>
              <a:t> </a:t>
            </a:r>
            <a:r>
              <a:rPr lang="ru-RU" sz="2000" dirty="0" smtClean="0"/>
              <a:t>от использования результатов разработок</a:t>
            </a:r>
            <a:endParaRPr lang="ru-RU" sz="1600" dirty="0">
              <a:latin typeface="Times New Roman"/>
              <a:ea typeface="Times New Roman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00200" y="3962400"/>
            <a:ext cx="533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Эффективность издержек</a:t>
            </a:r>
            <a:r>
              <a:rPr lang="ru-RU" b="1" dirty="0" smtClean="0"/>
              <a:t> </a:t>
            </a:r>
            <a:r>
              <a:rPr lang="ru-RU" dirty="0" smtClean="0"/>
              <a:t>на создание и использование результата разработки (вложенных инвестиций)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676400" y="51816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 smtClean="0"/>
              <a:t>Период окупаемости инвестиций</a:t>
            </a:r>
            <a:r>
              <a:rPr lang="ru-RU" b="1" dirty="0" smtClean="0"/>
              <a:t> </a:t>
            </a:r>
            <a:r>
              <a:rPr lang="ru-RU" dirty="0" smtClean="0"/>
              <a:t>в разработку</a:t>
            </a: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>
                <a:solidFill>
                  <a:srgbClr val="FF3300"/>
                </a:solidFill>
              </a:rPr>
              <a:t>Бюджетная эффективность</a:t>
            </a:r>
            <a:r>
              <a:rPr lang="ru-RU" sz="3200" dirty="0" smtClean="0">
                <a:solidFill>
                  <a:srgbClr val="FF3300"/>
                </a:solidFill>
              </a:rPr>
              <a:t> </a:t>
            </a:r>
            <a:endParaRPr lang="ru-RU" dirty="0">
              <a:solidFill>
                <a:srgbClr val="FF33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28800" y="1676400"/>
            <a:ext cx="6775450" cy="4876800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Бюджетный эффект (чистый доход бюджета) </a:t>
            </a:r>
            <a:r>
              <a:rPr lang="ru-RU" dirty="0" smtClean="0"/>
              <a:t>определяется как превышение поступлений (доходов) соответствующего бюджета над выбытием (расходами) бюджета в связи с коммерциализацией результатов разработки.</a:t>
            </a:r>
          </a:p>
          <a:p>
            <a:pPr indent="560388">
              <a:buNone/>
            </a:pPr>
            <a:endParaRPr lang="ru-RU" sz="2000" i="1" dirty="0" smtClean="0"/>
          </a:p>
          <a:p>
            <a:pPr indent="560388">
              <a:buNone/>
            </a:pPr>
            <a:r>
              <a:rPr lang="ru-RU" sz="2000" i="1" dirty="0" smtClean="0"/>
              <a:t>Срок окупаемости бюджетных средств </a:t>
            </a:r>
            <a:r>
              <a:rPr lang="ru-RU" sz="2000" dirty="0" smtClean="0"/>
              <a:t>равен продолжительности периода, в течение которого чистый дисконтированный доход бюджета становится равным и в дальнейшем превышает инвестиции из бюджета.</a:t>
            </a:r>
          </a:p>
          <a:p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762000"/>
            <a:ext cx="4040188" cy="3810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000" dirty="0" smtClean="0">
                <a:solidFill>
                  <a:srgbClr val="800000"/>
                </a:solidFill>
              </a:rPr>
              <a:t>К доходам бюджета относятся: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81000" y="1295400"/>
            <a:ext cx="4114800" cy="5257800"/>
          </a:xfrm>
        </p:spPr>
        <p:txBody>
          <a:bodyPr/>
          <a:lstStyle/>
          <a:p>
            <a:pPr lvl="0">
              <a:buClr>
                <a:srgbClr val="FF0000"/>
              </a:buClr>
              <a:buSzPct val="88000"/>
              <a:buFont typeface="Wingdings" pitchFamily="2" charset="2"/>
              <a:buChar char=""/>
            </a:pPr>
            <a:r>
              <a:rPr lang="ru-RU" sz="1800" b="1" dirty="0" smtClean="0"/>
              <a:t>налоги, сборы в бюджет </a:t>
            </a:r>
            <a:r>
              <a:rPr lang="ru-RU" sz="1800" dirty="0" smtClean="0"/>
              <a:t>и отчисления во внебюджетные фонды, установленные действующим законодательством;</a:t>
            </a:r>
          </a:p>
          <a:p>
            <a:pPr lvl="0">
              <a:buClr>
                <a:srgbClr val="FF0000"/>
              </a:buClr>
              <a:buSzPct val="88000"/>
              <a:buFont typeface="Wingdings" pitchFamily="2" charset="2"/>
              <a:buChar char=""/>
            </a:pPr>
            <a:r>
              <a:rPr lang="ru-RU" sz="1800" b="1" dirty="0" smtClean="0"/>
              <a:t>экономия бюджетных средств на пособиях по безработице </a:t>
            </a:r>
            <a:r>
              <a:rPr lang="ru-RU" sz="1800" dirty="0" smtClean="0"/>
              <a:t>за счет организации нового производства и увеличения численности работающих;</a:t>
            </a:r>
          </a:p>
          <a:p>
            <a:pPr lvl="0">
              <a:buClr>
                <a:srgbClr val="FF0000"/>
              </a:buClr>
              <a:buSzPct val="88000"/>
              <a:buFont typeface="Wingdings" pitchFamily="2" charset="2"/>
              <a:buChar char=""/>
            </a:pPr>
            <a:r>
              <a:rPr lang="ru-RU" sz="1800" b="1" dirty="0" smtClean="0"/>
              <a:t>платежи в погашение налоговых кредитов</a:t>
            </a:r>
            <a:r>
              <a:rPr lang="ru-RU" sz="1800" dirty="0" smtClean="0"/>
              <a:t>;</a:t>
            </a:r>
          </a:p>
          <a:p>
            <a:pPr lvl="0">
              <a:buClr>
                <a:srgbClr val="FF0000"/>
              </a:buClr>
              <a:buSzPct val="88000"/>
              <a:buFont typeface="Wingdings" pitchFamily="2" charset="2"/>
              <a:buChar char=""/>
            </a:pPr>
            <a:r>
              <a:rPr lang="ru-RU" sz="1800" b="1" dirty="0" smtClean="0"/>
              <a:t>другие поступления</a:t>
            </a:r>
            <a:r>
              <a:rPr lang="ru-RU" sz="1800" dirty="0" smtClean="0"/>
              <a:t>, включая дивиденды по принадлежащим государству акциям и прочим ценным бумагам, выпущенным в связи с использованием результатов проекта.</a:t>
            </a:r>
          </a:p>
          <a:p>
            <a:pPr>
              <a:buClr>
                <a:srgbClr val="FF0000"/>
              </a:buClr>
              <a:buSzPct val="88000"/>
              <a:buFont typeface="Wingdings" pitchFamily="2" charset="2"/>
              <a:buChar char=""/>
            </a:pPr>
            <a:endParaRPr lang="ru-RU" sz="18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8200" y="762000"/>
            <a:ext cx="4041775" cy="381000"/>
          </a:xfr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r>
              <a:rPr lang="ru-RU" sz="2000" dirty="0" smtClean="0">
                <a:solidFill>
                  <a:schemeClr val="lt1"/>
                </a:solidFill>
              </a:rPr>
              <a:t>К расходам бюджета относятся: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1295400"/>
            <a:ext cx="4041775" cy="3951288"/>
          </a:xfrm>
        </p:spPr>
        <p:txBody>
          <a:bodyPr/>
          <a:lstStyle/>
          <a:p>
            <a:pPr lvl="0">
              <a:buClr>
                <a:schemeClr val="bg1">
                  <a:lumMod val="10000"/>
                </a:schemeClr>
              </a:buClr>
              <a:buSzPct val="90000"/>
              <a:buFont typeface="Wingdings" pitchFamily="2" charset="2"/>
              <a:buChar char=""/>
            </a:pPr>
            <a:r>
              <a:rPr lang="ru-RU" sz="1800" b="1" dirty="0" smtClean="0"/>
              <a:t>финансирование из бюджета </a:t>
            </a:r>
            <a:r>
              <a:rPr lang="ru-RU" sz="1800" dirty="0" smtClean="0"/>
              <a:t>на выполнение программы (инновационного проекта);</a:t>
            </a:r>
          </a:p>
          <a:p>
            <a:pPr lvl="0">
              <a:buClr>
                <a:schemeClr val="bg1">
                  <a:lumMod val="10000"/>
                </a:schemeClr>
              </a:buClr>
              <a:buSzPct val="90000"/>
              <a:buFont typeface="Wingdings" pitchFamily="2" charset="2"/>
              <a:buChar char=""/>
            </a:pPr>
            <a:r>
              <a:rPr lang="ru-RU" sz="1800" b="1" dirty="0" smtClean="0"/>
              <a:t>субсидирование</a:t>
            </a:r>
            <a:r>
              <a:rPr lang="ru-RU" sz="1800" dirty="0" smtClean="0"/>
              <a:t>;</a:t>
            </a:r>
          </a:p>
          <a:p>
            <a:pPr lvl="0">
              <a:buClr>
                <a:schemeClr val="bg1">
                  <a:lumMod val="10000"/>
                </a:schemeClr>
              </a:buClr>
              <a:buSzPct val="90000"/>
              <a:buFont typeface="Wingdings" pitchFamily="2" charset="2"/>
              <a:buChar char=""/>
            </a:pPr>
            <a:r>
              <a:rPr lang="ru-RU" sz="1800" b="1" dirty="0" smtClean="0"/>
              <a:t>расход дополнительных бюджетных средств на пособия по безработице</a:t>
            </a:r>
            <a:r>
              <a:rPr lang="ru-RU" sz="1800" dirty="0" smtClean="0"/>
              <a:t>, в связи с сокращением численности работающих в результате внедрения проекта;</a:t>
            </a:r>
          </a:p>
          <a:p>
            <a:pPr lvl="0">
              <a:buClr>
                <a:schemeClr val="bg1">
                  <a:lumMod val="10000"/>
                </a:schemeClr>
              </a:buClr>
              <a:buSzPct val="90000"/>
              <a:buFont typeface="Wingdings" pitchFamily="2" charset="2"/>
              <a:buChar char=""/>
            </a:pPr>
            <a:r>
              <a:rPr lang="ru-RU" sz="1800" b="1" dirty="0" smtClean="0"/>
              <a:t>другие выбытия</a:t>
            </a:r>
            <a:r>
              <a:rPr lang="ru-RU" sz="1800" dirty="0" smtClean="0"/>
              <a:t>, включая компенсации потерь коммерческим банкам по льготному кредитованию, приобретение части акций акционерного общества, выпущенных для реализации проекта.</a:t>
            </a:r>
          </a:p>
          <a:p>
            <a:endParaRPr lang="ru-RU" sz="1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57400" y="228600"/>
            <a:ext cx="624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2400" b="1" kern="0" dirty="0" smtClean="0">
                <a:solidFill>
                  <a:srgbClr val="000000"/>
                </a:solidFill>
                <a:latin typeface="Times New Roman"/>
              </a:rPr>
              <a:t>При расчете бюджетной эффективности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6475" y="152400"/>
            <a:ext cx="6867525" cy="1065213"/>
          </a:xfrm>
        </p:spPr>
        <p:txBody>
          <a:bodyPr/>
          <a:lstStyle/>
          <a:p>
            <a:r>
              <a:rPr lang="ru-RU" sz="2000" b="1" dirty="0" smtClean="0">
                <a:solidFill>
                  <a:schemeClr val="bg1">
                    <a:lumMod val="10000"/>
                  </a:schemeClr>
                </a:solidFill>
              </a:rPr>
              <a:t>Социальные, экологические результаты научных, научно-технических и инновационных разработок</a:t>
            </a:r>
            <a:endParaRPr lang="ru-RU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71600"/>
            <a:ext cx="5181600" cy="5257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indent="20638">
              <a:buNone/>
            </a:pPr>
            <a:r>
              <a:rPr lang="ru-RU" sz="1600" b="1" dirty="0" smtClean="0"/>
              <a:t>Социальные оценки </a:t>
            </a:r>
            <a:r>
              <a:rPr lang="ru-RU" sz="1600" dirty="0" smtClean="0"/>
              <a:t>отражают вклад результатов разработок в улучшение социальной среды, в повышение качества жизни людей:</a:t>
            </a:r>
          </a:p>
          <a:p>
            <a:pPr lvl="0"/>
            <a:r>
              <a:rPr lang="ru-RU" sz="1600" b="1" i="1" dirty="0" smtClean="0"/>
              <a:t>уровня жизни </a:t>
            </a:r>
            <a:r>
              <a:rPr lang="ru-RU" sz="1600" dirty="0" smtClean="0"/>
              <a:t>– доходы населения; обеспеченность населения товарами; обеспечение жильем, объектами хозяйственно-бытового назначения и коммунальными услугами;</a:t>
            </a:r>
          </a:p>
          <a:p>
            <a:pPr lvl="0"/>
            <a:r>
              <a:rPr lang="ru-RU" sz="1600" b="1" i="1" dirty="0" smtClean="0"/>
              <a:t>образа жизни</a:t>
            </a:r>
            <a:r>
              <a:rPr lang="ru-RU" sz="1600" dirty="0" smtClean="0"/>
              <a:t> – занятость населения; подготовка кадров; обеспечение населения объектами просвещения, образования, культуры, искусства, спорта, транспортного обслуживания; социальная безопасность; </a:t>
            </a:r>
          </a:p>
          <a:p>
            <a:pPr lvl="0"/>
            <a:r>
              <a:rPr lang="ru-RU" sz="1600" b="1" i="1" dirty="0" smtClean="0"/>
              <a:t>здоровья и продолжительности жизни </a:t>
            </a:r>
            <a:r>
              <a:rPr lang="ru-RU" sz="1600" dirty="0" smtClean="0"/>
              <a:t>– улучшение условий труда (сокращение числа рабочих мест с тяжелыми, вредными и опасными условиями труда, профессиональных заболеваний и производственного травматизма); развитие сферы здравоохранения, уровень обслуживания. 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5105400" y="1371600"/>
            <a:ext cx="4038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206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tabLst/>
              <a:defRPr/>
            </a:pPr>
            <a:r>
              <a:rPr kumimoji="0" lang="ru-RU" sz="1600" b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Экологическая оценка 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научных, научно-технических и инновационных разработок 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buFont typeface="Wingdings" pitchFamily="2" charset="2"/>
              <a:buChar char="u"/>
              <a:tabLst/>
              <a:defRPr/>
            </a:pPr>
            <a:r>
              <a:rPr kumimoji="0" lang="ru-RU" sz="1600" b="1" i="1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выбросов отходов в окружающую среду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buFont typeface="Wingdings" pitchFamily="2" charset="2"/>
              <a:buChar char="u"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безотходности производства 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 счет замкнутого технологического цикла переработки ресурсов или благодаря переработке образующихся отходов;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buFont typeface="Wingdings" pitchFamily="2" charset="2"/>
              <a:buChar char="u"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приближения к </a:t>
            </a:r>
            <a:r>
              <a:rPr kumimoji="0" lang="ru-RU" sz="16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биосферосовместимому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типу технологии 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оценки технологии с позиции степени перехода с </a:t>
            </a:r>
            <a:r>
              <a:rPr kumimoji="0" lang="ru-RU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природоперерабатывающего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типа и сокращения объема переработки природных ресурсов.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buFont typeface="Wingdings" pitchFamily="2" charset="2"/>
              <a:buChar char="u"/>
              <a:tabLst/>
              <a:defRPr/>
            </a:pP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2590800"/>
            <a:ext cx="7696200" cy="2970213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000066"/>
                </a:solidFill>
                <a:latin typeface="Arial Black" pitchFamily="34" charset="0"/>
              </a:rPr>
              <a:t>Тема 4. Рынок научно-технической продукции</a:t>
            </a:r>
          </a:p>
        </p:txBody>
      </p:sp>
      <p:pic>
        <p:nvPicPr>
          <p:cNvPr id="4099" name="Picture 4" descr="innovaci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914400"/>
            <a:ext cx="3810000" cy="290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304800"/>
            <a:ext cx="6867525" cy="762000"/>
          </a:xfrm>
        </p:spPr>
        <p:txBody>
          <a:bodyPr/>
          <a:lstStyle/>
          <a:p>
            <a:pPr>
              <a:defRPr/>
            </a:pPr>
            <a:r>
              <a:rPr lang="ru-RU" sz="2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Научно-техническая продукция – </a:t>
            </a:r>
            <a:endParaRPr lang="ru-RU" sz="2400" b="1" smtClean="0">
              <a:solidFill>
                <a:srgbClr val="000066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524000"/>
            <a:ext cx="7232650" cy="4554538"/>
          </a:xfrm>
        </p:spPr>
        <p:txBody>
          <a:bodyPr/>
          <a:lstStyle/>
          <a:p>
            <a:pPr>
              <a:buClr>
                <a:srgbClr val="FF5050"/>
              </a:buClr>
              <a:buSzPct val="115000"/>
              <a:buFont typeface="Wingdings" pitchFamily="2" charset="2"/>
              <a:buChar char="þ"/>
            </a:pPr>
            <a:r>
              <a:rPr lang="ru-RU" sz="2000" b="1" dirty="0" smtClean="0">
                <a:solidFill>
                  <a:srgbClr val="000066"/>
                </a:solidFill>
                <a:latin typeface="Arial" charset="0"/>
              </a:rPr>
              <a:t>данные научно-исследовательских, проектно-конструкторских технологических работ в виде научно-технической документации;</a:t>
            </a:r>
          </a:p>
          <a:p>
            <a:pPr>
              <a:buClr>
                <a:srgbClr val="FF5050"/>
              </a:buClr>
              <a:buSzPct val="115000"/>
              <a:buFont typeface="Wingdings" pitchFamily="2" charset="2"/>
              <a:buChar char="þ"/>
            </a:pPr>
            <a:r>
              <a:rPr lang="ru-RU" sz="2000" b="1" dirty="0" smtClean="0">
                <a:solidFill>
                  <a:srgbClr val="000066"/>
                </a:solidFill>
                <a:latin typeface="Arial" charset="0"/>
              </a:rPr>
              <a:t>объекты промышленной собственности, такие как изобретения, полезные модели, промышленные образцы, а также конструкторско-технологическая документация, программные продукты, бизнес-планы;</a:t>
            </a:r>
          </a:p>
          <a:p>
            <a:pPr>
              <a:buClr>
                <a:srgbClr val="FF5050"/>
              </a:buClr>
              <a:buSzPct val="115000"/>
              <a:buFont typeface="Wingdings" pitchFamily="2" charset="2"/>
              <a:buChar char="þ"/>
            </a:pPr>
            <a:r>
              <a:rPr lang="ru-RU" sz="2000" b="1" dirty="0" smtClean="0">
                <a:solidFill>
                  <a:srgbClr val="000066"/>
                </a:solidFill>
                <a:latin typeface="Arial" charset="0"/>
              </a:rPr>
              <a:t>знания, опыт, консультации в сфере консалтинга, маркетинга, проектного управления, инжиниринга и других научно-технических услуг, связанных с сопровождением и обслуживанием инновационной деятельности</a:t>
            </a:r>
          </a:p>
        </p:txBody>
      </p:sp>
      <p:pic>
        <p:nvPicPr>
          <p:cNvPr id="8196" name="Picture 4" descr="imag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"/>
            <a:ext cx="1223963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447800"/>
            <a:ext cx="7537450" cy="5105400"/>
          </a:xfrm>
        </p:spPr>
        <p:txBody>
          <a:bodyPr/>
          <a:lstStyle/>
          <a:p>
            <a:pPr marL="0" indent="533400">
              <a:buFont typeface="Wingdings" pitchFamily="2" charset="2"/>
              <a:buNone/>
              <a:defRPr/>
            </a:pPr>
            <a:r>
              <a:rPr lang="ru-RU" sz="2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1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Научно-техническая продукция </a:t>
            </a:r>
            <a:r>
              <a:rPr lang="ru-RU" sz="2200" b="1" dirty="0" smtClean="0">
                <a:latin typeface="Arial" charset="0"/>
              </a:rPr>
              <a:t>на рынке представляется зачастую, не в материальной форме, а как </a:t>
            </a:r>
            <a:r>
              <a:rPr lang="ru-RU" sz="2200" b="1" u="sng" dirty="0" smtClean="0">
                <a:solidFill>
                  <a:srgbClr val="CC0000"/>
                </a:solidFill>
                <a:latin typeface="Arial" charset="0"/>
              </a:rPr>
              <a:t>права на защищаемые охранными документами</a:t>
            </a:r>
            <a:r>
              <a:rPr lang="ru-RU" sz="2200" b="1" dirty="0" smtClean="0">
                <a:latin typeface="Arial" charset="0"/>
              </a:rPr>
              <a:t> изобретения, полезные модели, ноу-хау, промышленные образцы, товарные знаки и фирменные наименования</a:t>
            </a:r>
            <a:r>
              <a:rPr lang="ru-RU" dirty="0" smtClean="0">
                <a:latin typeface="Arial" charset="0"/>
              </a:rPr>
              <a:t> </a:t>
            </a:r>
          </a:p>
          <a:p>
            <a:pPr marL="0" indent="533400">
              <a:defRPr/>
            </a:pPr>
            <a:endParaRPr lang="ru-RU" sz="2200" i="1" dirty="0" smtClean="0">
              <a:latin typeface="Arial" charset="0"/>
            </a:endParaRPr>
          </a:p>
          <a:p>
            <a:pPr marL="1090613" lvl="1">
              <a:defRPr/>
            </a:pPr>
            <a:r>
              <a:rPr lang="ru-RU" sz="2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На рынке НТП осуществляется торговля правами</a:t>
            </a:r>
          </a:p>
          <a:p>
            <a:pPr marL="1090613" lvl="1">
              <a:defRPr/>
            </a:pPr>
            <a:r>
              <a:rPr lang="ru-RU" sz="2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Основным товаром выступает исключительное право на тот или иной объект интеллектуальной собственности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i="1" smtClean="0">
                <a:solidFill>
                  <a:srgbClr val="000066"/>
                </a:solidFill>
                <a:latin typeface="Arial Black" pitchFamily="34" charset="0"/>
              </a:rPr>
              <a:t>1. Научно-техническая продукция: понятие, особенности</a:t>
            </a:r>
          </a:p>
        </p:txBody>
      </p:sp>
      <p:pic>
        <p:nvPicPr>
          <p:cNvPr id="4" name="Рисунок 3" descr="вывод галочка красная крыжик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3886200"/>
            <a:ext cx="845627" cy="831533"/>
          </a:xfrm>
          <a:prstGeom prst="rect">
            <a:avLst/>
          </a:prstGeom>
        </p:spPr>
      </p:pic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i="1" smtClean="0">
                <a:solidFill>
                  <a:srgbClr val="000066"/>
                </a:solidFill>
                <a:latin typeface="Arial Black" pitchFamily="34" charset="0"/>
              </a:rPr>
              <a:t>1. Научно-техническая продукция: понятие, особенности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371600"/>
            <a:ext cx="7162800" cy="1066800"/>
          </a:xfrm>
        </p:spPr>
        <p:txBody>
          <a:bodyPr/>
          <a:lstStyle/>
          <a:p>
            <a:pPr>
              <a:buClr>
                <a:srgbClr val="800000"/>
              </a:buClr>
              <a:buSzPct val="105000"/>
              <a:buFont typeface="Wingdings" pitchFamily="2" charset="2"/>
              <a:buChar char="è"/>
              <a:defRPr/>
            </a:pPr>
            <a:r>
              <a:rPr lang="ru-RU" sz="2200" b="1" dirty="0" smtClean="0">
                <a:latin typeface="Arial" charset="0"/>
              </a:rPr>
              <a:t>Превращение научных разработок (НИОКР) в научно-техническую продукцию происходит тогда, когда определяется </a:t>
            </a:r>
            <a:r>
              <a:rPr lang="ru-RU" sz="22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прикладное значение исследований</a:t>
            </a:r>
          </a:p>
          <a:p>
            <a:pPr>
              <a:buClr>
                <a:srgbClr val="800000"/>
              </a:buClr>
              <a:buSzPct val="105000"/>
              <a:buFont typeface="Wingdings" pitchFamily="2" charset="2"/>
              <a:buChar char="è"/>
              <a:defRPr/>
            </a:pPr>
            <a:endParaRPr lang="ru-RU" sz="22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buClr>
                <a:srgbClr val="800000"/>
              </a:buClr>
              <a:buSzPct val="105000"/>
              <a:buFont typeface="Wingdings" pitchFamily="2" charset="2"/>
              <a:buChar char="è"/>
              <a:defRPr/>
            </a:pPr>
            <a:endParaRPr lang="ru-RU" sz="22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buClr>
                <a:srgbClr val="800000"/>
              </a:buClr>
              <a:buSzPct val="105000"/>
              <a:buFont typeface="Wingdings" pitchFamily="2" charset="2"/>
              <a:buChar char="è"/>
              <a:defRPr/>
            </a:pPr>
            <a:endParaRPr lang="ru-RU" sz="22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buClr>
                <a:srgbClr val="800000"/>
              </a:buClr>
              <a:buSzPct val="105000"/>
              <a:buFont typeface="Wingdings" pitchFamily="2" charset="2"/>
              <a:buChar char="è"/>
              <a:defRPr/>
            </a:pPr>
            <a:endParaRPr lang="ru-RU" sz="22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buClr>
                <a:srgbClr val="800000"/>
              </a:buClr>
              <a:buSzPct val="105000"/>
              <a:buFont typeface="Wingdings" pitchFamily="2" charset="2"/>
              <a:buChar char="è"/>
              <a:defRPr/>
            </a:pPr>
            <a:endParaRPr lang="ru-RU" sz="22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4" name="Рисунок 3" descr="532832_html_m7796558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1800" y="2895600"/>
            <a:ext cx="5763491" cy="18288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914400" y="4826675"/>
            <a:ext cx="7010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800000"/>
              </a:buClr>
              <a:buSzPct val="105000"/>
              <a:defRPr/>
            </a:pPr>
            <a:r>
              <a:rPr lang="ru-RU" b="1" dirty="0" smtClean="0"/>
              <a:t>Рыночные отношения распространяются на те научные исследования (НИОКР), результаты которых могут быть получены </a:t>
            </a:r>
            <a:r>
              <a:rPr lang="ru-RU" b="1" u="sng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 коммерческой основе</a:t>
            </a:r>
            <a:r>
              <a:rPr lang="ru-RU" b="1" u="sng" dirty="0" smtClean="0"/>
              <a:t> </a:t>
            </a:r>
            <a:r>
              <a:rPr lang="ru-RU" b="1" dirty="0" smtClean="0"/>
              <a:t>(в противном случае научным исследованиям необходима поддержка государства)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2400" i="1" smtClean="0">
                <a:solidFill>
                  <a:srgbClr val="000066"/>
                </a:solidFill>
                <a:latin typeface="Arial Black" pitchFamily="34" charset="0"/>
              </a:rPr>
              <a:t>1. Научно-техническая продукция: понятие, виды</a:t>
            </a:r>
            <a:endParaRPr lang="ru-RU" sz="24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981200" y="1295400"/>
            <a:ext cx="7162800" cy="2438400"/>
          </a:xfrm>
        </p:spPr>
        <p:txBody>
          <a:bodyPr/>
          <a:lstStyle/>
          <a:p>
            <a:pPr indent="555625" eaLnBrk="1" hangingPunct="1">
              <a:buFont typeface="Wingdings" pitchFamily="2" charset="2"/>
              <a:buNone/>
              <a:defRPr/>
            </a:pPr>
            <a: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Научно-техническая продукция</a:t>
            </a:r>
            <a:r>
              <a:rPr lang="ru-RU" sz="2200" b="1" dirty="0" smtClean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ru-RU" sz="2200" b="1" dirty="0" smtClean="0">
                <a:latin typeface="Arial" charset="0"/>
              </a:rPr>
              <a:t>представляет продукт научных исследований, который воплощается, прежде всего, в определенных научно-технических знаниях, и только затем полученные знания претворяются в конкретный продукт через материальное производство </a:t>
            </a:r>
          </a:p>
        </p:txBody>
      </p:sp>
      <p:pic>
        <p:nvPicPr>
          <p:cNvPr id="12292" name="Picture 4" descr="imag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"/>
            <a:ext cx="1223963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905000" y="3962400"/>
            <a:ext cx="7239000" cy="2438399"/>
          </a:xfrm>
          <a:prstGeom prst="rect">
            <a:avLst/>
          </a:prstGeom>
        </p:spPr>
        <p:txBody>
          <a:bodyPr/>
          <a:lstStyle/>
          <a:p>
            <a:pPr marL="6350" marR="0" lvl="0" indent="7096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Каждая научная разработка является </a:t>
            </a:r>
            <a:r>
              <a:rPr kumimoji="0" lang="ru-RU" b="1" i="0" u="sng" strike="noStrike" kern="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уникальной и неповторимой</a:t>
            </a: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, поэтому ее можно отнести к товару особого спроса</a:t>
            </a:r>
          </a:p>
          <a:p>
            <a:pPr marL="6350" marR="0" lvl="0" indent="7096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buFont typeface="Wingdings" pitchFamily="2" charset="2"/>
              <a:buNone/>
              <a:tabLst/>
              <a:defRPr/>
            </a:pPr>
            <a:endParaRPr kumimoji="0" lang="ru-RU" sz="1100" b="1" i="0" u="none" strike="noStrike" kern="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  <a:p>
            <a:pPr marL="6350" marR="0" lvl="0" indent="7096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Научные разработки рассчитаны главным образом на индивидуального, а </a:t>
            </a:r>
            <a:r>
              <a:rPr kumimoji="0" lang="ru-RU" b="1" i="0" u="sng" strike="noStrike" kern="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не на массового потребителя</a:t>
            </a:r>
            <a:r>
              <a:rPr kumimoji="0" lang="ru-RU" b="1" i="0" u="sng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,</a:t>
            </a: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 поэтому на данном рынке оптовая торговля исключается</a:t>
            </a:r>
          </a:p>
        </p:txBody>
      </p:sp>
      <p:pic>
        <p:nvPicPr>
          <p:cNvPr id="6" name="Рисунок 5" descr="вывод галочка красная крыжик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0600" y="3886200"/>
            <a:ext cx="845627" cy="831533"/>
          </a:xfrm>
          <a:prstGeom prst="rect">
            <a:avLst/>
          </a:prstGeom>
        </p:spPr>
      </p:pic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5200" y="1905000"/>
            <a:ext cx="4495800" cy="415131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3200" i="1" smtClean="0">
                <a:solidFill>
                  <a:srgbClr val="000066"/>
                </a:solidFill>
                <a:latin typeface="Arial Black" pitchFamily="34" charset="0"/>
              </a:rPr>
              <a:t>2. Формы научно-технического обмена, их характеристика</a:t>
            </a:r>
          </a:p>
        </p:txBody>
      </p:sp>
      <p:pic>
        <p:nvPicPr>
          <p:cNvPr id="14339" name="Picture 5" descr="0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9812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3"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mployee Orientation">
  <a:themeElements>
    <a:clrScheme name="Employee Orientation 5">
      <a:dk1>
        <a:srgbClr val="000000"/>
      </a:dk1>
      <a:lt1>
        <a:srgbClr val="CCECFF"/>
      </a:lt1>
      <a:dk2>
        <a:srgbClr val="FFFFFF"/>
      </a:dk2>
      <a:lt2>
        <a:srgbClr val="868686"/>
      </a:lt2>
      <a:accent1>
        <a:srgbClr val="00FFCC"/>
      </a:accent1>
      <a:accent2>
        <a:srgbClr val="969696"/>
      </a:accent2>
      <a:accent3>
        <a:srgbClr val="E2F4FF"/>
      </a:accent3>
      <a:accent4>
        <a:srgbClr val="000000"/>
      </a:accent4>
      <a:accent5>
        <a:srgbClr val="AAFFE2"/>
      </a:accent5>
      <a:accent6>
        <a:srgbClr val="878787"/>
      </a:accent6>
      <a:hlink>
        <a:srgbClr val="00FFCC"/>
      </a:hlink>
      <a:folHlink>
        <a:srgbClr val="99CCFF"/>
      </a:folHlink>
    </a:clrScheme>
    <a:fontScheme name="Employee Orientat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mployee Orientation 1">
        <a:dk1>
          <a:srgbClr val="000000"/>
        </a:dk1>
        <a:lt1>
          <a:srgbClr val="0099CC"/>
        </a:lt1>
        <a:dk2>
          <a:srgbClr val="FFFFFF"/>
        </a:dk2>
        <a:lt2>
          <a:srgbClr val="868686"/>
        </a:lt2>
        <a:accent1>
          <a:srgbClr val="00FFCC"/>
        </a:accent1>
        <a:accent2>
          <a:srgbClr val="969696"/>
        </a:accent2>
        <a:accent3>
          <a:srgbClr val="AACAE2"/>
        </a:accent3>
        <a:accent4>
          <a:srgbClr val="000000"/>
        </a:accent4>
        <a:accent5>
          <a:srgbClr val="AAFFE2"/>
        </a:accent5>
        <a:accent6>
          <a:srgbClr val="878787"/>
        </a:accent6>
        <a:hlink>
          <a:srgbClr val="00FFCC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ployee Orientatio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ployee Orientation 3">
        <a:dk1>
          <a:srgbClr val="5F5F5F"/>
        </a:dk1>
        <a:lt1>
          <a:srgbClr val="FFFFFF"/>
        </a:lt1>
        <a:dk2>
          <a:srgbClr val="5F5F5F"/>
        </a:dk2>
        <a:lt2>
          <a:srgbClr val="808080"/>
        </a:lt2>
        <a:accent1>
          <a:srgbClr val="969696"/>
        </a:accent1>
        <a:accent2>
          <a:srgbClr val="000000"/>
        </a:accent2>
        <a:accent3>
          <a:srgbClr val="FFFFFF"/>
        </a:accent3>
        <a:accent4>
          <a:srgbClr val="505050"/>
        </a:accent4>
        <a:accent5>
          <a:srgbClr val="C9C9C9"/>
        </a:accent5>
        <a:accent6>
          <a:srgbClr val="000000"/>
        </a:accent6>
        <a:hlink>
          <a:srgbClr val="7777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ployee Orientation 1">
        <a:dk1>
          <a:srgbClr val="000000"/>
        </a:dk1>
        <a:lt1>
          <a:srgbClr val="0099CC"/>
        </a:lt1>
        <a:dk2>
          <a:srgbClr val="FFFFFF"/>
        </a:dk2>
        <a:lt2>
          <a:srgbClr val="868686"/>
        </a:lt2>
        <a:accent1>
          <a:srgbClr val="00FFCC"/>
        </a:accent1>
        <a:accent2>
          <a:srgbClr val="969696"/>
        </a:accent2>
        <a:accent3>
          <a:srgbClr val="AACAE2"/>
        </a:accent3>
        <a:accent4>
          <a:srgbClr val="000000"/>
        </a:accent4>
        <a:accent5>
          <a:srgbClr val="AAFFE2"/>
        </a:accent5>
        <a:accent6>
          <a:srgbClr val="878787"/>
        </a:accent6>
        <a:hlink>
          <a:srgbClr val="00FFCC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ployee Orientatio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ployee Orientation 3">
        <a:dk1>
          <a:srgbClr val="5F5F5F"/>
        </a:dk1>
        <a:lt1>
          <a:srgbClr val="FFFFFF"/>
        </a:lt1>
        <a:dk2>
          <a:srgbClr val="5F5F5F"/>
        </a:dk2>
        <a:lt2>
          <a:srgbClr val="808080"/>
        </a:lt2>
        <a:accent1>
          <a:srgbClr val="969696"/>
        </a:accent1>
        <a:accent2>
          <a:srgbClr val="000000"/>
        </a:accent2>
        <a:accent3>
          <a:srgbClr val="FFFFFF"/>
        </a:accent3>
        <a:accent4>
          <a:srgbClr val="505050"/>
        </a:accent4>
        <a:accent5>
          <a:srgbClr val="C9C9C9"/>
        </a:accent5>
        <a:accent6>
          <a:srgbClr val="000000"/>
        </a:accent6>
        <a:hlink>
          <a:srgbClr val="7777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ployee Orientation 4">
        <a:dk1>
          <a:srgbClr val="000000"/>
        </a:dk1>
        <a:lt1>
          <a:srgbClr val="CCFFFF"/>
        </a:lt1>
        <a:dk2>
          <a:srgbClr val="FFFFFF"/>
        </a:dk2>
        <a:lt2>
          <a:srgbClr val="868686"/>
        </a:lt2>
        <a:accent1>
          <a:srgbClr val="00FFCC"/>
        </a:accent1>
        <a:accent2>
          <a:srgbClr val="969696"/>
        </a:accent2>
        <a:accent3>
          <a:srgbClr val="E2FFFF"/>
        </a:accent3>
        <a:accent4>
          <a:srgbClr val="000000"/>
        </a:accent4>
        <a:accent5>
          <a:srgbClr val="AAFFE2"/>
        </a:accent5>
        <a:accent6>
          <a:srgbClr val="878787"/>
        </a:accent6>
        <a:hlink>
          <a:srgbClr val="00FFCC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ployee Orientation 5">
        <a:dk1>
          <a:srgbClr val="000000"/>
        </a:dk1>
        <a:lt1>
          <a:srgbClr val="CCECFF"/>
        </a:lt1>
        <a:dk2>
          <a:srgbClr val="FFFFFF"/>
        </a:dk2>
        <a:lt2>
          <a:srgbClr val="868686"/>
        </a:lt2>
        <a:accent1>
          <a:srgbClr val="00FFCC"/>
        </a:accent1>
        <a:accent2>
          <a:srgbClr val="969696"/>
        </a:accent2>
        <a:accent3>
          <a:srgbClr val="E2F4FF"/>
        </a:accent3>
        <a:accent4>
          <a:srgbClr val="000000"/>
        </a:accent4>
        <a:accent5>
          <a:srgbClr val="AAFFE2"/>
        </a:accent5>
        <a:accent6>
          <a:srgbClr val="878787"/>
        </a:accent6>
        <a:hlink>
          <a:srgbClr val="00FFCC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ployee Orientation 6">
        <a:dk1>
          <a:srgbClr val="000000"/>
        </a:dk1>
        <a:lt1>
          <a:srgbClr val="FFCCCC"/>
        </a:lt1>
        <a:dk2>
          <a:srgbClr val="FFFFFF"/>
        </a:dk2>
        <a:lt2>
          <a:srgbClr val="868686"/>
        </a:lt2>
        <a:accent1>
          <a:srgbClr val="00FFCC"/>
        </a:accent1>
        <a:accent2>
          <a:srgbClr val="969696"/>
        </a:accent2>
        <a:accent3>
          <a:srgbClr val="FFE2E2"/>
        </a:accent3>
        <a:accent4>
          <a:srgbClr val="000000"/>
        </a:accent4>
        <a:accent5>
          <a:srgbClr val="AAFFE2"/>
        </a:accent5>
        <a:accent6>
          <a:srgbClr val="878787"/>
        </a:accent6>
        <a:hlink>
          <a:srgbClr val="00FFCC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ployee Orientation 7">
        <a:dk1>
          <a:srgbClr val="000000"/>
        </a:dk1>
        <a:lt1>
          <a:srgbClr val="CCFFCC"/>
        </a:lt1>
        <a:dk2>
          <a:srgbClr val="FFFFFF"/>
        </a:dk2>
        <a:lt2>
          <a:srgbClr val="868686"/>
        </a:lt2>
        <a:accent1>
          <a:srgbClr val="00FFCC"/>
        </a:accent1>
        <a:accent2>
          <a:srgbClr val="969696"/>
        </a:accent2>
        <a:accent3>
          <a:srgbClr val="E2FFE2"/>
        </a:accent3>
        <a:accent4>
          <a:srgbClr val="000000"/>
        </a:accent4>
        <a:accent5>
          <a:srgbClr val="AAFFE2"/>
        </a:accent5>
        <a:accent6>
          <a:srgbClr val="878787"/>
        </a:accent6>
        <a:hlink>
          <a:srgbClr val="00FFCC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mployee Orientation 1">
    <a:dk1>
      <a:srgbClr val="000000"/>
    </a:dk1>
    <a:lt1>
      <a:srgbClr val="0099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AACA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10.xml><?xml version="1.0" encoding="utf-8"?>
<a:themeOverride xmlns:a="http://schemas.openxmlformats.org/drawingml/2006/main">
  <a:clrScheme name="Employee Orientation 7">
    <a:dk1>
      <a:srgbClr val="000000"/>
    </a:dk1>
    <a:lt1>
      <a:srgbClr val="CCFF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E2FF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11.xml><?xml version="1.0" encoding="utf-8"?>
<a:themeOverride xmlns:a="http://schemas.openxmlformats.org/drawingml/2006/main">
  <a:clrScheme name="Employee Orientation 7">
    <a:dk1>
      <a:srgbClr val="000000"/>
    </a:dk1>
    <a:lt1>
      <a:srgbClr val="CCFF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E2FF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12.xml><?xml version="1.0" encoding="utf-8"?>
<a:themeOverride xmlns:a="http://schemas.openxmlformats.org/drawingml/2006/main">
  <a:clrScheme name="Employee Orientation 7">
    <a:dk1>
      <a:srgbClr val="000000"/>
    </a:dk1>
    <a:lt1>
      <a:srgbClr val="CCFF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E2FF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13.xml><?xml version="1.0" encoding="utf-8"?>
<a:themeOverride xmlns:a="http://schemas.openxmlformats.org/drawingml/2006/main">
  <a:clrScheme name="Employee Orientation 7">
    <a:dk1>
      <a:srgbClr val="000000"/>
    </a:dk1>
    <a:lt1>
      <a:srgbClr val="CCFF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E2FF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14.xml><?xml version="1.0" encoding="utf-8"?>
<a:themeOverride xmlns:a="http://schemas.openxmlformats.org/drawingml/2006/main">
  <a:clrScheme name="Employee Orientation 7">
    <a:dk1>
      <a:srgbClr val="000000"/>
    </a:dk1>
    <a:lt1>
      <a:srgbClr val="CCFF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E2FF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15.xml><?xml version="1.0" encoding="utf-8"?>
<a:themeOverride xmlns:a="http://schemas.openxmlformats.org/drawingml/2006/main">
  <a:clrScheme name="Employee Orientation 7">
    <a:dk1>
      <a:srgbClr val="000000"/>
    </a:dk1>
    <a:lt1>
      <a:srgbClr val="CCFF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E2FF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16.xml><?xml version="1.0" encoding="utf-8"?>
<a:themeOverride xmlns:a="http://schemas.openxmlformats.org/drawingml/2006/main">
  <a:clrScheme name="Employee Orientation 7">
    <a:dk1>
      <a:srgbClr val="000000"/>
    </a:dk1>
    <a:lt1>
      <a:srgbClr val="CCFF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E2FF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17.xml><?xml version="1.0" encoding="utf-8"?>
<a:themeOverride xmlns:a="http://schemas.openxmlformats.org/drawingml/2006/main">
  <a:clrScheme name="Employee Orientation 7">
    <a:dk1>
      <a:srgbClr val="000000"/>
    </a:dk1>
    <a:lt1>
      <a:srgbClr val="CCFF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E2FF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18.xml><?xml version="1.0" encoding="utf-8"?>
<a:themeOverride xmlns:a="http://schemas.openxmlformats.org/drawingml/2006/main">
  <a:clrScheme name="Employee Orientation 7">
    <a:dk1>
      <a:srgbClr val="000000"/>
    </a:dk1>
    <a:lt1>
      <a:srgbClr val="CCFF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E2FF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2.xml><?xml version="1.0" encoding="utf-8"?>
<a:themeOverride xmlns:a="http://schemas.openxmlformats.org/drawingml/2006/main">
  <a:clrScheme name="Employee Orientation 6">
    <a:dk1>
      <a:srgbClr val="000000"/>
    </a:dk1>
    <a:lt1>
      <a:srgbClr val="FFCC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FFE2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3.xml><?xml version="1.0" encoding="utf-8"?>
<a:themeOverride xmlns:a="http://schemas.openxmlformats.org/drawingml/2006/main">
  <a:clrScheme name="Employee Orientation 6">
    <a:dk1>
      <a:srgbClr val="000000"/>
    </a:dk1>
    <a:lt1>
      <a:srgbClr val="FFCC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FFE2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4.xml><?xml version="1.0" encoding="utf-8"?>
<a:themeOverride xmlns:a="http://schemas.openxmlformats.org/drawingml/2006/main">
  <a:clrScheme name="Employee Orientation 6">
    <a:dk1>
      <a:srgbClr val="000000"/>
    </a:dk1>
    <a:lt1>
      <a:srgbClr val="FFCC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FFE2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5.xml><?xml version="1.0" encoding="utf-8"?>
<a:themeOverride xmlns:a="http://schemas.openxmlformats.org/drawingml/2006/main">
  <a:clrScheme name="Employee Orientation 6">
    <a:dk1>
      <a:srgbClr val="000000"/>
    </a:dk1>
    <a:lt1>
      <a:srgbClr val="FFCC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FFE2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6.xml><?xml version="1.0" encoding="utf-8"?>
<a:themeOverride xmlns:a="http://schemas.openxmlformats.org/drawingml/2006/main">
  <a:clrScheme name="Employee Orientation 6">
    <a:dk1>
      <a:srgbClr val="000000"/>
    </a:dk1>
    <a:lt1>
      <a:srgbClr val="FFCC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FFE2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7.xml><?xml version="1.0" encoding="utf-8"?>
<a:themeOverride xmlns:a="http://schemas.openxmlformats.org/drawingml/2006/main">
  <a:clrScheme name="Employee Orientation 6">
    <a:dk1>
      <a:srgbClr val="000000"/>
    </a:dk1>
    <a:lt1>
      <a:srgbClr val="FFCC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FFE2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8.xml><?xml version="1.0" encoding="utf-8"?>
<a:themeOverride xmlns:a="http://schemas.openxmlformats.org/drawingml/2006/main">
  <a:clrScheme name="Employee Orientation 6">
    <a:dk1>
      <a:srgbClr val="000000"/>
    </a:dk1>
    <a:lt1>
      <a:srgbClr val="FFCC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FFE2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ppt/theme/themeOverride9.xml><?xml version="1.0" encoding="utf-8"?>
<a:themeOverride xmlns:a="http://schemas.openxmlformats.org/drawingml/2006/main">
  <a:clrScheme name="Employee Orientation 6">
    <a:dk1>
      <a:srgbClr val="000000"/>
    </a:dk1>
    <a:lt1>
      <a:srgbClr val="FFCCCC"/>
    </a:lt1>
    <a:dk2>
      <a:srgbClr val="FFFFFF"/>
    </a:dk2>
    <a:lt2>
      <a:srgbClr val="868686"/>
    </a:lt2>
    <a:accent1>
      <a:srgbClr val="00FFCC"/>
    </a:accent1>
    <a:accent2>
      <a:srgbClr val="969696"/>
    </a:accent2>
    <a:accent3>
      <a:srgbClr val="FFE2E2"/>
    </a:accent3>
    <a:accent4>
      <a:srgbClr val="000000"/>
    </a:accent4>
    <a:accent5>
      <a:srgbClr val="AAFFE2"/>
    </a:accent5>
    <a:accent6>
      <a:srgbClr val="878787"/>
    </a:accent6>
    <a:hlink>
      <a:srgbClr val="00FFCC"/>
    </a:hlink>
    <a:folHlink>
      <a:srgbClr val="99CC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Employee Orientation</Template>
  <TotalTime>803</TotalTime>
  <Words>3168</Words>
  <Application>Microsoft Office PowerPoint</Application>
  <PresentationFormat>Экран (4:3)</PresentationFormat>
  <Paragraphs>284</Paragraphs>
  <Slides>48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48</vt:i4>
      </vt:variant>
    </vt:vector>
  </HeadingPairs>
  <TitlesOfParts>
    <vt:vector size="52" baseType="lpstr">
      <vt:lpstr>Employee Orientation</vt:lpstr>
      <vt:lpstr>Обычная</vt:lpstr>
      <vt:lpstr>Формула</vt:lpstr>
      <vt:lpstr>PDF</vt:lpstr>
      <vt:lpstr>Тема 10. Рынок научно-технической продукции</vt:lpstr>
      <vt:lpstr>Тема 4. Рынок научно-технической продукции</vt:lpstr>
      <vt:lpstr>Слайд 3</vt:lpstr>
      <vt:lpstr>1. Научно-техническая продукция: понятие, виды</vt:lpstr>
      <vt:lpstr>Научно-техническая продукция – </vt:lpstr>
      <vt:lpstr>1. Научно-техническая продукция: понятие, особенности</vt:lpstr>
      <vt:lpstr>1. Научно-техническая продукция: понятие, особенности</vt:lpstr>
      <vt:lpstr>1. Научно-техническая продукция: понятие, виды</vt:lpstr>
      <vt:lpstr>Слайд 9</vt:lpstr>
      <vt:lpstr>2. Формы научно-технического обмена, их характеристика </vt:lpstr>
      <vt:lpstr>Научно-технический обмен на некоммерческой основе</vt:lpstr>
      <vt:lpstr>Научно-технический обмен на коммерческой основе</vt:lpstr>
      <vt:lpstr>2. Формы научно-технического обмена, их характеристика</vt:lpstr>
      <vt:lpstr>По направлению передача технологий может быть:</vt:lpstr>
      <vt:lpstr>2. Формы научно-технического обмена, их характеристика</vt:lpstr>
      <vt:lpstr>Таблица 1. – Виды лицензий </vt:lpstr>
      <vt:lpstr>Таблица 1. – Виды лицензий</vt:lpstr>
      <vt:lpstr>Слайд 18</vt:lpstr>
      <vt:lpstr>Слайд 19</vt:lpstr>
      <vt:lpstr>Слайд 20</vt:lpstr>
      <vt:lpstr>В патентно-лицензионной торговле выделяются две основные формы платежа: </vt:lpstr>
      <vt:lpstr>Слайд 22</vt:lpstr>
      <vt:lpstr>Если за базу роялти принимается объем реализации лицензионной продукции, расчет лицензионных платежей производится по формуле</vt:lpstr>
      <vt:lpstr>Если за базу роялти принимается размер прибыли, расчет лицензионных платежей производится по формуле </vt:lpstr>
      <vt:lpstr>Слайд 25</vt:lpstr>
      <vt:lpstr>3. Характеристика рынка научно-технической продукции </vt:lpstr>
      <vt:lpstr>3. Характеристика рынка научно-технической продукции</vt:lpstr>
      <vt:lpstr>3. Характеристика рынка научно-технической продукции</vt:lpstr>
      <vt:lpstr>Наукоемкие отрасли включают три рынка инновационной деятельности</vt:lpstr>
      <vt:lpstr>3. Характеристика рынка научно-технической продукции</vt:lpstr>
      <vt:lpstr>3. Субъекты рынка научно-технической продукции</vt:lpstr>
      <vt:lpstr>3. Субъекты рынка научно-технической продукции</vt:lpstr>
      <vt:lpstr>3. Особенности рынка НТП, обусловленные спецификой предлагаемого товара:</vt:lpstr>
      <vt:lpstr>3. Особенности рынка НТП, обусловленные спецификой предлагаемого товара</vt:lpstr>
      <vt:lpstr>Слайд 35</vt:lpstr>
      <vt:lpstr>4. Хайтеграция: понятие, влияние на экономический рост, концепция «технологической пропасти».</vt:lpstr>
      <vt:lpstr>4. Сервизация: условия и причины возникновения, формирование «нового качества жизни»</vt:lpstr>
      <vt:lpstr>4. Сервизация: условия и причины возникновения, формирование «нового качества жизни»</vt:lpstr>
      <vt:lpstr>4. Софтизация: сущность, эффективность, перспективы развития</vt:lpstr>
      <vt:lpstr>Слайд 40</vt:lpstr>
      <vt:lpstr>Экономический эффект от использования научно-технических разработок — сопоставление результатов от их реализации и затрат по их получению за определенный промежуток времени</vt:lpstr>
      <vt:lpstr>Критерии оценки научно-технических разработок — признаки, на основании которых определяется степень новизны и полезности результатов НИОКР </vt:lpstr>
      <vt:lpstr>Интегральный макроэкономический эффект определяется суммированием коммерческого и бюджетного эффекта</vt:lpstr>
      <vt:lpstr>Эффект определяется как разность между притоком денежных средств от инновационной деятельности и их оттоком по каждому этапу и за весь период реализации инновациионного проекта</vt:lpstr>
      <vt:lpstr>Бюджетная эффективность </vt:lpstr>
      <vt:lpstr>Слайд 46</vt:lpstr>
      <vt:lpstr>Социальные, экологические результаты научных, научно-технических и инновационных разработок</vt:lpstr>
      <vt:lpstr>Тема 4. Рынок научно-технической продукции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Lenovo</cp:lastModifiedBy>
  <cp:revision>111</cp:revision>
  <cp:lastPrinted>1601-01-01T00:00:00Z</cp:lastPrinted>
  <dcterms:created xsi:type="dcterms:W3CDTF">1601-01-01T00:00:00Z</dcterms:created>
  <dcterms:modified xsi:type="dcterms:W3CDTF">2022-01-18T11:50:38Z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